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30"/>
  </p:notesMasterIdLst>
  <p:handoutMasterIdLst>
    <p:handoutMasterId r:id="rId31"/>
  </p:handoutMasterIdLst>
  <p:sldIdLst>
    <p:sldId id="256" r:id="rId2"/>
    <p:sldId id="376" r:id="rId3"/>
    <p:sldId id="378" r:id="rId4"/>
    <p:sldId id="297" r:id="rId5"/>
    <p:sldId id="348" r:id="rId6"/>
    <p:sldId id="300" r:id="rId7"/>
    <p:sldId id="368" r:id="rId8"/>
    <p:sldId id="349" r:id="rId9"/>
    <p:sldId id="302" r:id="rId10"/>
    <p:sldId id="336" r:id="rId11"/>
    <p:sldId id="371" r:id="rId12"/>
    <p:sldId id="306" r:id="rId13"/>
    <p:sldId id="307" r:id="rId14"/>
    <p:sldId id="340" r:id="rId15"/>
    <p:sldId id="339" r:id="rId16"/>
    <p:sldId id="338" r:id="rId17"/>
    <p:sldId id="357" r:id="rId18"/>
    <p:sldId id="359" r:id="rId19"/>
    <p:sldId id="375" r:id="rId20"/>
    <p:sldId id="317" r:id="rId21"/>
    <p:sldId id="318" r:id="rId22"/>
    <p:sldId id="319" r:id="rId23"/>
    <p:sldId id="320" r:id="rId24"/>
    <p:sldId id="321" r:id="rId25"/>
    <p:sldId id="322" r:id="rId26"/>
    <p:sldId id="323" r:id="rId27"/>
    <p:sldId id="344" r:id="rId28"/>
    <p:sldId id="287" r:id="rId29"/>
  </p:sldIdLst>
  <p:sldSz cx="9144000" cy="6858000" type="screen4x3"/>
  <p:notesSz cx="6858000" cy="9144000"/>
  <p:embeddedFontLst>
    <p:embeddedFont>
      <p:font typeface="HY동녘M" panose="020B0600000101010101" charset="-127"/>
      <p:regular r:id="rId32"/>
    </p:embeddedFont>
    <p:embeddedFont>
      <p:font typeface="08서울남산체 EB" panose="02020603020101020101" pitchFamily="18" charset="-127"/>
      <p:regular r:id="rId33"/>
    </p:embeddedFont>
    <p:embeddedFont>
      <p:font typeface="맑은 고딕" panose="020B0503020000020004" pitchFamily="50" charset="-127"/>
      <p:regular r:id="rId34"/>
      <p:bold r:id="rId35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00"/>
    <a:srgbClr val="FF603B"/>
    <a:srgbClr val="3B98FF"/>
    <a:srgbClr val="00FF00"/>
    <a:srgbClr val="FF00FF"/>
    <a:srgbClr val="F57E1B"/>
    <a:srgbClr val="272430"/>
    <a:srgbClr val="FFCD2F"/>
    <a:srgbClr val="4F81BD"/>
    <a:srgbClr val="9BD37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18" autoAdjust="0"/>
    <p:restoredTop sz="90207" autoAdjust="0"/>
  </p:normalViewPr>
  <p:slideViewPr>
    <p:cSldViewPr>
      <p:cViewPr varScale="1">
        <p:scale>
          <a:sx n="72" d="100"/>
          <a:sy n="72" d="100"/>
        </p:scale>
        <p:origin x="678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1584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8" d="100"/>
          <a:sy n="88" d="100"/>
        </p:scale>
        <p:origin x="-3858" y="-10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2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1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openxmlformats.org/officeDocument/2006/relationships/font" Target="fonts/font4.fntdata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41F91-966E-48F8-9D22-4E0328A130C8}" type="datetimeFigureOut">
              <a:rPr lang="ko-KR" altLang="en-US" smtClean="0"/>
              <a:pPr/>
              <a:t>2019-03-24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32BFAB-EB3C-4BC6-A6CE-D97D641F295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070341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E6EE536-226C-4CFC-BE77-A168D949D4E1}" type="datetimeFigureOut">
              <a:rPr lang="ko-KR" altLang="en-US" smtClean="0"/>
              <a:t>2019-03-24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2208EF-C40C-4DF7-A543-F98CA5605F4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121036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D10849D4-9B21-4286-904F-02C56BACC684}" type="slidenum">
              <a:rPr lang="en-US" altLang="ko-KR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21</a:t>
            </a:fld>
            <a:endParaRPr lang="en-US" altLang="ko-KR">
              <a:solidFill>
                <a:prstClr val="black"/>
              </a:solidFill>
            </a:endParaRPr>
          </a:p>
        </p:txBody>
      </p:sp>
      <p:sp>
        <p:nvSpPr>
          <p:cNvPr id="15257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8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>
                <a:latin typeface="굴림" charset="-127"/>
                <a:ea typeface="굴림" charset="-127"/>
              </a:rPr>
              <a:t>강남 복음방</a:t>
            </a:r>
          </a:p>
        </p:txBody>
      </p:sp>
    </p:spTree>
    <p:extLst>
      <p:ext uri="{BB962C8B-B14F-4D97-AF65-F5344CB8AC3E}">
        <p14:creationId xmlns:p14="http://schemas.microsoft.com/office/powerpoint/2010/main" val="22112345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AFBF6776-D8A7-42F1-9042-B037771760DC}" type="slidenum">
              <a:rPr lang="en-US" altLang="ko-KR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22</a:t>
            </a:fld>
            <a:endParaRPr lang="en-US" altLang="ko-KR">
              <a:solidFill>
                <a:prstClr val="black"/>
              </a:solidFill>
            </a:endParaRPr>
          </a:p>
        </p:txBody>
      </p:sp>
      <p:sp>
        <p:nvSpPr>
          <p:cNvPr id="15360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0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>
                <a:latin typeface="굴림" charset="-127"/>
                <a:ea typeface="굴림" charset="-127"/>
              </a:rPr>
              <a:t>강북복음방</a:t>
            </a:r>
          </a:p>
        </p:txBody>
      </p:sp>
    </p:spTree>
    <p:extLst>
      <p:ext uri="{BB962C8B-B14F-4D97-AF65-F5344CB8AC3E}">
        <p14:creationId xmlns:p14="http://schemas.microsoft.com/office/powerpoint/2010/main" val="42423663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 marL="742950" indent="-28575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 marL="11430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 marL="16002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 marL="2057400" indent="-228600" eaLnBrk="0" hangingPunct="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hangingPunct="1">
              <a:spcBef>
                <a:spcPct val="0"/>
              </a:spcBef>
            </a:pPr>
            <a:fld id="{0D16D3AA-615D-42C6-ABD9-561DED3A63E3}" type="slidenum">
              <a:rPr lang="en-US" altLang="ko-KR">
                <a:solidFill>
                  <a:prstClr val="black"/>
                </a:solidFill>
              </a:rPr>
              <a:pPr eaLnBrk="1" hangingPunct="1">
                <a:spcBef>
                  <a:spcPct val="0"/>
                </a:spcBef>
              </a:pPr>
              <a:t>26</a:t>
            </a:fld>
            <a:endParaRPr lang="en-US" altLang="ko-KR">
              <a:solidFill>
                <a:prstClr val="black"/>
              </a:solidFill>
            </a:endParaRPr>
          </a:p>
        </p:txBody>
      </p:sp>
      <p:sp>
        <p:nvSpPr>
          <p:cNvPr id="154627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8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r>
              <a:rPr lang="ko-KR" altLang="en-US" smtClean="0">
                <a:latin typeface="굴림" charset="-127"/>
                <a:ea typeface="굴림" charset="-127"/>
              </a:rPr>
              <a:t>주말엔 학원가가 쉬는 것을 이용하여 모임장소로 활용</a:t>
            </a:r>
            <a:r>
              <a:rPr lang="en-US" altLang="ko-KR" smtClean="0">
                <a:latin typeface="굴림" charset="-127"/>
                <a:ea typeface="굴림" charset="-127"/>
              </a:rPr>
              <a:t>(</a:t>
            </a:r>
            <a:r>
              <a:rPr lang="ko-KR" altLang="en-US" smtClean="0">
                <a:latin typeface="굴림" charset="-127"/>
                <a:ea typeface="굴림" charset="-127"/>
              </a:rPr>
              <a:t>교육용</a:t>
            </a:r>
            <a:r>
              <a:rPr lang="en-US" altLang="ko-KR" smtClean="0">
                <a:latin typeface="굴림" charset="-127"/>
                <a:ea typeface="굴림" charset="-127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9756202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jpe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w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wmf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직사각형 3"/>
          <p:cNvSpPr/>
          <p:nvPr userDrawn="1"/>
        </p:nvSpPr>
        <p:spPr>
          <a:xfrm>
            <a:off x="0" y="1819275"/>
            <a:ext cx="6660232" cy="3147442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직사각형 4"/>
          <p:cNvSpPr/>
          <p:nvPr userDrawn="1"/>
        </p:nvSpPr>
        <p:spPr>
          <a:xfrm>
            <a:off x="6729954" y="1819275"/>
            <a:ext cx="45719" cy="3147442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6844254" y="1819275"/>
            <a:ext cx="45719" cy="3147442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31618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7" name="그룹 6"/>
          <p:cNvGrpSpPr/>
          <p:nvPr userDrawn="1"/>
        </p:nvGrpSpPr>
        <p:grpSpPr>
          <a:xfrm>
            <a:off x="499356" y="452289"/>
            <a:ext cx="432048" cy="432048"/>
            <a:chOff x="323528" y="404664"/>
            <a:chExt cx="432048" cy="432048"/>
          </a:xfrm>
        </p:grpSpPr>
        <p:sp>
          <p:nvSpPr>
            <p:cNvPr id="5" name="직사각형 4"/>
            <p:cNvSpPr/>
            <p:nvPr userDrawn="1"/>
          </p:nvSpPr>
          <p:spPr>
            <a:xfrm>
              <a:off x="323528" y="404664"/>
              <a:ext cx="432048" cy="432048"/>
            </a:xfrm>
            <a:prstGeom prst="rect">
              <a:avLst/>
            </a:prstGeom>
            <a:solidFill>
              <a:srgbClr val="3B9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갈매기형 수장 5"/>
            <p:cNvSpPr/>
            <p:nvPr userDrawn="1"/>
          </p:nvSpPr>
          <p:spPr>
            <a:xfrm>
              <a:off x="429444" y="512676"/>
              <a:ext cx="216024" cy="216024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" name="그룹 2"/>
          <p:cNvGrpSpPr/>
          <p:nvPr userDrawn="1"/>
        </p:nvGrpSpPr>
        <p:grpSpPr>
          <a:xfrm>
            <a:off x="2264322" y="1874888"/>
            <a:ext cx="144016" cy="546000"/>
            <a:chOff x="2264322" y="1874888"/>
            <a:chExt cx="144016" cy="546000"/>
          </a:xfrm>
        </p:grpSpPr>
        <p:pic>
          <p:nvPicPr>
            <p:cNvPr id="9" name="Picture 2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91"/>
            <a:stretch/>
          </p:blipFill>
          <p:spPr bwMode="auto">
            <a:xfrm>
              <a:off x="2264322" y="1874888"/>
              <a:ext cx="144016" cy="54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직사각형 1"/>
            <p:cNvSpPr/>
            <p:nvPr userDrawn="1"/>
          </p:nvSpPr>
          <p:spPr>
            <a:xfrm>
              <a:off x="2312687" y="1941061"/>
              <a:ext cx="95651" cy="4170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0" name="그룹 9"/>
          <p:cNvGrpSpPr/>
          <p:nvPr userDrawn="1"/>
        </p:nvGrpSpPr>
        <p:grpSpPr>
          <a:xfrm>
            <a:off x="2264322" y="2810992"/>
            <a:ext cx="144016" cy="546000"/>
            <a:chOff x="2264322" y="2810992"/>
            <a:chExt cx="144016" cy="546000"/>
          </a:xfrm>
        </p:grpSpPr>
        <p:pic>
          <p:nvPicPr>
            <p:cNvPr id="13" name="Picture 2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91"/>
            <a:stretch/>
          </p:blipFill>
          <p:spPr bwMode="auto">
            <a:xfrm>
              <a:off x="2264322" y="2810992"/>
              <a:ext cx="144016" cy="54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4" name="직사각형 13"/>
            <p:cNvSpPr/>
            <p:nvPr userDrawn="1"/>
          </p:nvSpPr>
          <p:spPr>
            <a:xfrm>
              <a:off x="2312687" y="2877165"/>
              <a:ext cx="95651" cy="4170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11" name="그룹 10"/>
          <p:cNvGrpSpPr/>
          <p:nvPr userDrawn="1"/>
        </p:nvGrpSpPr>
        <p:grpSpPr>
          <a:xfrm>
            <a:off x="2264322" y="3747096"/>
            <a:ext cx="144016" cy="546000"/>
            <a:chOff x="2264322" y="3747096"/>
            <a:chExt cx="144016" cy="546000"/>
          </a:xfrm>
        </p:grpSpPr>
        <p:pic>
          <p:nvPicPr>
            <p:cNvPr id="16" name="Picture 2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91"/>
            <a:stretch/>
          </p:blipFill>
          <p:spPr bwMode="auto">
            <a:xfrm>
              <a:off x="2264322" y="3747096"/>
              <a:ext cx="144016" cy="54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17" name="직사각형 16"/>
            <p:cNvSpPr/>
            <p:nvPr userDrawn="1"/>
          </p:nvSpPr>
          <p:spPr>
            <a:xfrm>
              <a:off x="2312687" y="3813269"/>
              <a:ext cx="95651" cy="4170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4" name="그룹 23"/>
          <p:cNvGrpSpPr/>
          <p:nvPr userDrawn="1"/>
        </p:nvGrpSpPr>
        <p:grpSpPr>
          <a:xfrm>
            <a:off x="2267745" y="4683200"/>
            <a:ext cx="144016" cy="546000"/>
            <a:chOff x="2267745" y="4683200"/>
            <a:chExt cx="144016" cy="546000"/>
          </a:xfrm>
        </p:grpSpPr>
        <p:pic>
          <p:nvPicPr>
            <p:cNvPr id="19" name="Picture 2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91"/>
            <a:stretch/>
          </p:blipFill>
          <p:spPr bwMode="auto">
            <a:xfrm>
              <a:off x="2267745" y="4683200"/>
              <a:ext cx="144016" cy="54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0" name="직사각형 19"/>
            <p:cNvSpPr/>
            <p:nvPr userDrawn="1"/>
          </p:nvSpPr>
          <p:spPr>
            <a:xfrm>
              <a:off x="2316110" y="4749373"/>
              <a:ext cx="95651" cy="4170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grpSp>
        <p:nvGrpSpPr>
          <p:cNvPr id="25" name="그룹 24"/>
          <p:cNvGrpSpPr/>
          <p:nvPr userDrawn="1"/>
        </p:nvGrpSpPr>
        <p:grpSpPr>
          <a:xfrm>
            <a:off x="2267745" y="5619304"/>
            <a:ext cx="144016" cy="546000"/>
            <a:chOff x="2267745" y="5619304"/>
            <a:chExt cx="144016" cy="546000"/>
          </a:xfrm>
        </p:grpSpPr>
        <p:pic>
          <p:nvPicPr>
            <p:cNvPr id="22" name="Picture 2"/>
            <p:cNvPicPr>
              <a:picLocks noChangeAspect="1" noChangeArrowheads="1"/>
            </p:cNvPicPr>
            <p:nvPr userDrawn="1"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66491"/>
            <a:stretch/>
          </p:blipFill>
          <p:spPr bwMode="auto">
            <a:xfrm>
              <a:off x="2267745" y="5619304"/>
              <a:ext cx="144016" cy="5460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직사각형 22"/>
            <p:cNvSpPr/>
            <p:nvPr userDrawn="1"/>
          </p:nvSpPr>
          <p:spPr>
            <a:xfrm>
              <a:off x="2316110" y="5685477"/>
              <a:ext cx="95651" cy="417048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40280213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4" name="직사각형 3"/>
          <p:cNvSpPr/>
          <p:nvPr userDrawn="1"/>
        </p:nvSpPr>
        <p:spPr>
          <a:xfrm>
            <a:off x="4139952" y="2705100"/>
            <a:ext cx="5004048" cy="1375792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2555776" y="2728609"/>
            <a:ext cx="1327670" cy="1328774"/>
          </a:xfrm>
          <a:prstGeom prst="rect">
            <a:avLst/>
          </a:prstGeom>
          <a:solidFill>
            <a:schemeClr val="bg1"/>
          </a:solidFill>
          <a:ln w="63500">
            <a:solidFill>
              <a:srgbClr val="3B98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033118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 userDrawn="1"/>
        </p:nvSpPr>
        <p:spPr>
          <a:xfrm>
            <a:off x="734789" y="2336676"/>
            <a:ext cx="7511095" cy="1140346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" name="그룹 16"/>
          <p:cNvGrpSpPr/>
          <p:nvPr userDrawn="1"/>
        </p:nvGrpSpPr>
        <p:grpSpPr>
          <a:xfrm>
            <a:off x="734789" y="1515244"/>
            <a:ext cx="7512698" cy="2812969"/>
            <a:chOff x="734789" y="1338824"/>
            <a:chExt cx="7512698" cy="2812969"/>
          </a:xfrm>
        </p:grpSpPr>
        <p:pic>
          <p:nvPicPr>
            <p:cNvPr id="13" name="그림 12"/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470058" y="1341537"/>
              <a:ext cx="2042160" cy="2810256"/>
            </a:xfrm>
            <a:prstGeom prst="rect">
              <a:avLst/>
            </a:prstGeom>
          </p:spPr>
        </p:pic>
        <p:pic>
          <p:nvPicPr>
            <p:cNvPr id="14" name="그림 13"/>
            <p:cNvPicPr>
              <a:picLocks noChangeAspect="1"/>
            </p:cNvPicPr>
            <p:nvPr userDrawn="1"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205327" y="1338824"/>
              <a:ext cx="2042160" cy="2810256"/>
            </a:xfrm>
            <a:prstGeom prst="rect">
              <a:avLst/>
            </a:prstGeom>
          </p:spPr>
        </p:pic>
        <p:pic>
          <p:nvPicPr>
            <p:cNvPr id="16" name="그림 15"/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34789" y="1341537"/>
              <a:ext cx="2042160" cy="2810256"/>
            </a:xfrm>
            <a:prstGeom prst="rect">
              <a:avLst/>
            </a:prstGeom>
          </p:spPr>
        </p:pic>
      </p:grpSp>
      <p:grpSp>
        <p:nvGrpSpPr>
          <p:cNvPr id="4" name="그룹 3"/>
          <p:cNvGrpSpPr/>
          <p:nvPr userDrawn="1"/>
        </p:nvGrpSpPr>
        <p:grpSpPr>
          <a:xfrm>
            <a:off x="499356" y="452289"/>
            <a:ext cx="432048" cy="432048"/>
            <a:chOff x="323528" y="404664"/>
            <a:chExt cx="432048" cy="432048"/>
          </a:xfrm>
        </p:grpSpPr>
        <p:sp>
          <p:nvSpPr>
            <p:cNvPr id="5" name="직사각형 4"/>
            <p:cNvSpPr/>
            <p:nvPr userDrawn="1"/>
          </p:nvSpPr>
          <p:spPr>
            <a:xfrm>
              <a:off x="323528" y="404664"/>
              <a:ext cx="432048" cy="432048"/>
            </a:xfrm>
            <a:prstGeom prst="rect">
              <a:avLst/>
            </a:prstGeom>
            <a:solidFill>
              <a:srgbClr val="3B9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갈매기형 수장 5"/>
            <p:cNvSpPr/>
            <p:nvPr userDrawn="1"/>
          </p:nvSpPr>
          <p:spPr>
            <a:xfrm>
              <a:off x="429444" y="512676"/>
              <a:ext cx="216024" cy="216024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10" name="직사각형 9"/>
          <p:cNvSpPr/>
          <p:nvPr userDrawn="1"/>
        </p:nvSpPr>
        <p:spPr>
          <a:xfrm>
            <a:off x="734789" y="1502693"/>
            <a:ext cx="2040558" cy="2808312"/>
          </a:xfrm>
          <a:prstGeom prst="rect">
            <a:avLst/>
          </a:prstGeom>
          <a:noFill/>
          <a:ln w="88900">
            <a:solidFill>
              <a:srgbClr val="3B9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3470058" y="1502693"/>
            <a:ext cx="2040558" cy="2808312"/>
          </a:xfrm>
          <a:prstGeom prst="rect">
            <a:avLst/>
          </a:prstGeom>
          <a:noFill/>
          <a:ln w="88900">
            <a:solidFill>
              <a:srgbClr val="3B9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 userDrawn="1"/>
        </p:nvSpPr>
        <p:spPr>
          <a:xfrm>
            <a:off x="6205327" y="1502693"/>
            <a:ext cx="2040558" cy="2808312"/>
          </a:xfrm>
          <a:prstGeom prst="rect">
            <a:avLst/>
          </a:prstGeom>
          <a:noFill/>
          <a:ln w="88900">
            <a:solidFill>
              <a:srgbClr val="3B98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33067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직사각형 5"/>
          <p:cNvSpPr/>
          <p:nvPr userDrawn="1"/>
        </p:nvSpPr>
        <p:spPr>
          <a:xfrm>
            <a:off x="6084168" y="0"/>
            <a:ext cx="3059832" cy="6858000"/>
          </a:xfrm>
          <a:prstGeom prst="rect">
            <a:avLst/>
          </a:prstGeom>
          <a:solidFill>
            <a:srgbClr val="3B98FF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7" name="직선 연결선 6"/>
          <p:cNvCxnSpPr/>
          <p:nvPr userDrawn="1"/>
        </p:nvCxnSpPr>
        <p:spPr>
          <a:xfrm>
            <a:off x="6084168" y="1714612"/>
            <a:ext cx="3059832" cy="0"/>
          </a:xfrm>
          <a:prstGeom prst="line">
            <a:avLst/>
          </a:prstGeom>
          <a:ln w="69850">
            <a:solidFill>
              <a:srgbClr val="3B98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직선 연결선 7"/>
          <p:cNvCxnSpPr>
            <a:stCxn id="6" idx="1"/>
          </p:cNvCxnSpPr>
          <p:nvPr userDrawn="1"/>
        </p:nvCxnSpPr>
        <p:spPr>
          <a:xfrm>
            <a:off x="6084168" y="3429000"/>
            <a:ext cx="3059832" cy="9637"/>
          </a:xfrm>
          <a:prstGeom prst="line">
            <a:avLst/>
          </a:prstGeom>
          <a:ln w="69850">
            <a:solidFill>
              <a:srgbClr val="3B98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직선 연결선 8"/>
          <p:cNvCxnSpPr/>
          <p:nvPr userDrawn="1"/>
        </p:nvCxnSpPr>
        <p:spPr>
          <a:xfrm>
            <a:off x="6084168" y="5191237"/>
            <a:ext cx="3059832" cy="0"/>
          </a:xfrm>
          <a:prstGeom prst="line">
            <a:avLst/>
          </a:prstGeom>
          <a:ln w="69850">
            <a:solidFill>
              <a:srgbClr val="3B98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직사각형 10"/>
          <p:cNvSpPr/>
          <p:nvPr userDrawn="1"/>
        </p:nvSpPr>
        <p:spPr>
          <a:xfrm flipH="1">
            <a:off x="5574196" y="908719"/>
            <a:ext cx="509972" cy="777317"/>
          </a:xfrm>
          <a:prstGeom prst="rect">
            <a:avLst/>
          </a:prstGeom>
          <a:solidFill>
            <a:srgbClr val="3B98FF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 userDrawn="1"/>
        </p:nvSpPr>
        <p:spPr>
          <a:xfrm flipH="1">
            <a:off x="5574196" y="2623219"/>
            <a:ext cx="509972" cy="777317"/>
          </a:xfrm>
          <a:prstGeom prst="rect">
            <a:avLst/>
          </a:prstGeom>
          <a:solidFill>
            <a:srgbClr val="3B98FF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 userDrawn="1"/>
        </p:nvSpPr>
        <p:spPr>
          <a:xfrm flipH="1">
            <a:off x="5574196" y="4394869"/>
            <a:ext cx="509972" cy="777317"/>
          </a:xfrm>
          <a:prstGeom prst="rect">
            <a:avLst/>
          </a:prstGeom>
          <a:solidFill>
            <a:srgbClr val="3B98FF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 userDrawn="1"/>
        </p:nvSpPr>
        <p:spPr>
          <a:xfrm flipH="1">
            <a:off x="5574196" y="6090319"/>
            <a:ext cx="509972" cy="777317"/>
          </a:xfrm>
          <a:prstGeom prst="rect">
            <a:avLst/>
          </a:prstGeom>
          <a:solidFill>
            <a:srgbClr val="3B98FF">
              <a:alpha val="74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07728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27089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467544" y="3068960"/>
            <a:ext cx="2664296" cy="3456384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2" name="직사각형 11"/>
          <p:cNvSpPr/>
          <p:nvPr userDrawn="1"/>
        </p:nvSpPr>
        <p:spPr>
          <a:xfrm>
            <a:off x="3620318" y="3271080"/>
            <a:ext cx="4984129" cy="117537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3" name="타원 12"/>
          <p:cNvSpPr/>
          <p:nvPr userDrawn="1"/>
        </p:nvSpPr>
        <p:spPr>
          <a:xfrm>
            <a:off x="3616894" y="3629817"/>
            <a:ext cx="1407263" cy="1407263"/>
          </a:xfrm>
          <a:prstGeom prst="ellipse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4" name="타원 13"/>
          <p:cNvSpPr/>
          <p:nvPr userDrawn="1"/>
        </p:nvSpPr>
        <p:spPr>
          <a:xfrm>
            <a:off x="5417308" y="3629817"/>
            <a:ext cx="1407263" cy="1407263"/>
          </a:xfrm>
          <a:prstGeom prst="ellipse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sp>
        <p:nvSpPr>
          <p:cNvPr id="15" name="타원 14"/>
          <p:cNvSpPr/>
          <p:nvPr userDrawn="1"/>
        </p:nvSpPr>
        <p:spPr>
          <a:xfrm>
            <a:off x="7217722" y="3629817"/>
            <a:ext cx="1407263" cy="1407263"/>
          </a:xfrm>
          <a:prstGeom prst="ellipse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655" y="4057650"/>
            <a:ext cx="985740" cy="589696"/>
          </a:xfrm>
          <a:prstGeom prst="rect">
            <a:avLst/>
          </a:prstGeom>
        </p:spPr>
      </p:pic>
      <p:pic>
        <p:nvPicPr>
          <p:cNvPr id="17" name="그림 16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1453" y="3924300"/>
            <a:ext cx="778972" cy="818296"/>
          </a:xfrm>
          <a:prstGeom prst="rect">
            <a:avLst/>
          </a:prstGeom>
        </p:spPr>
      </p:pic>
      <p:pic>
        <p:nvPicPr>
          <p:cNvPr id="18" name="그림 17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0595" y="3883606"/>
            <a:ext cx="581516" cy="913546"/>
          </a:xfrm>
          <a:prstGeom prst="rect">
            <a:avLst/>
          </a:prstGeom>
        </p:spPr>
      </p:pic>
      <p:grpSp>
        <p:nvGrpSpPr>
          <p:cNvPr id="19" name="그룹 18"/>
          <p:cNvGrpSpPr/>
          <p:nvPr userDrawn="1"/>
        </p:nvGrpSpPr>
        <p:grpSpPr>
          <a:xfrm>
            <a:off x="323528" y="332656"/>
            <a:ext cx="432048" cy="432048"/>
            <a:chOff x="323528" y="404664"/>
            <a:chExt cx="432048" cy="432048"/>
          </a:xfrm>
        </p:grpSpPr>
        <p:sp>
          <p:nvSpPr>
            <p:cNvPr id="20" name="직사각형 19"/>
            <p:cNvSpPr/>
            <p:nvPr userDrawn="1"/>
          </p:nvSpPr>
          <p:spPr>
            <a:xfrm>
              <a:off x="323528" y="404664"/>
              <a:ext cx="432048" cy="432048"/>
            </a:xfrm>
            <a:prstGeom prst="rect">
              <a:avLst/>
            </a:prstGeom>
            <a:solidFill>
              <a:srgbClr val="3B9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갈매기형 수장 20"/>
            <p:cNvSpPr/>
            <p:nvPr userDrawn="1"/>
          </p:nvSpPr>
          <p:spPr>
            <a:xfrm>
              <a:off x="429444" y="512676"/>
              <a:ext cx="216024" cy="216024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21449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 userDrawn="1"/>
        </p:nvSpPr>
        <p:spPr>
          <a:xfrm>
            <a:off x="0" y="0"/>
            <a:ext cx="9144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6" name="그림 15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7655" y="4057650"/>
            <a:ext cx="985740" cy="589696"/>
          </a:xfrm>
          <a:prstGeom prst="rect">
            <a:avLst/>
          </a:prstGeom>
        </p:spPr>
      </p:pic>
      <p:grpSp>
        <p:nvGrpSpPr>
          <p:cNvPr id="2" name="그룹 18"/>
          <p:cNvGrpSpPr/>
          <p:nvPr userDrawn="1"/>
        </p:nvGrpSpPr>
        <p:grpSpPr>
          <a:xfrm>
            <a:off x="323528" y="332656"/>
            <a:ext cx="432048" cy="432048"/>
            <a:chOff x="323528" y="404664"/>
            <a:chExt cx="432048" cy="432048"/>
          </a:xfrm>
        </p:grpSpPr>
        <p:sp>
          <p:nvSpPr>
            <p:cNvPr id="20" name="직사각형 19"/>
            <p:cNvSpPr/>
            <p:nvPr userDrawn="1"/>
          </p:nvSpPr>
          <p:spPr>
            <a:xfrm>
              <a:off x="323528" y="404664"/>
              <a:ext cx="432048" cy="432048"/>
            </a:xfrm>
            <a:prstGeom prst="rect">
              <a:avLst/>
            </a:prstGeom>
            <a:solidFill>
              <a:srgbClr val="3B9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1" name="갈매기형 수장 20"/>
            <p:cNvSpPr/>
            <p:nvPr userDrawn="1"/>
          </p:nvSpPr>
          <p:spPr>
            <a:xfrm>
              <a:off x="429444" y="512676"/>
              <a:ext cx="216024" cy="216024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9521449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6" name="그룹 5"/>
          <p:cNvGrpSpPr/>
          <p:nvPr userDrawn="1"/>
        </p:nvGrpSpPr>
        <p:grpSpPr>
          <a:xfrm>
            <a:off x="323528" y="332656"/>
            <a:ext cx="432048" cy="432048"/>
            <a:chOff x="323528" y="404664"/>
            <a:chExt cx="432048" cy="432048"/>
          </a:xfrm>
        </p:grpSpPr>
        <p:sp>
          <p:nvSpPr>
            <p:cNvPr id="7" name="직사각형 6"/>
            <p:cNvSpPr/>
            <p:nvPr userDrawn="1"/>
          </p:nvSpPr>
          <p:spPr>
            <a:xfrm>
              <a:off x="323528" y="404664"/>
              <a:ext cx="432048" cy="432048"/>
            </a:xfrm>
            <a:prstGeom prst="rect">
              <a:avLst/>
            </a:prstGeom>
            <a:solidFill>
              <a:srgbClr val="3B98F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8" name="갈매기형 수장 7"/>
            <p:cNvSpPr/>
            <p:nvPr userDrawn="1"/>
          </p:nvSpPr>
          <p:spPr>
            <a:xfrm>
              <a:off x="429444" y="512676"/>
              <a:ext cx="216024" cy="216024"/>
            </a:xfrm>
            <a:prstGeom prst="chevron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30035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0" y="0"/>
            <a:ext cx="9144000" cy="1052736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251520" y="263071"/>
            <a:ext cx="576064" cy="554798"/>
          </a:xfrm>
          <a:prstGeom prst="rect">
            <a:avLst/>
          </a:prstGeom>
          <a:solidFill>
            <a:srgbClr val="2724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11201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 userDrawn="1"/>
        </p:nvSpPr>
        <p:spPr>
          <a:xfrm>
            <a:off x="0" y="0"/>
            <a:ext cx="9144000" cy="1052736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 userDrawn="1"/>
        </p:nvSpPr>
        <p:spPr>
          <a:xfrm>
            <a:off x="251520" y="263071"/>
            <a:ext cx="576064" cy="554798"/>
          </a:xfrm>
          <a:prstGeom prst="rect">
            <a:avLst/>
          </a:prstGeom>
          <a:solidFill>
            <a:srgbClr val="27243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갈매기형 수장 11"/>
          <p:cNvSpPr/>
          <p:nvPr userDrawn="1"/>
        </p:nvSpPr>
        <p:spPr>
          <a:xfrm>
            <a:off x="392741" y="401771"/>
            <a:ext cx="288032" cy="277399"/>
          </a:xfrm>
          <a:prstGeom prst="chevron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0352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0811304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 userDrawn="1"/>
        </p:nvSpPr>
        <p:spPr>
          <a:xfrm>
            <a:off x="0" y="-2282"/>
            <a:ext cx="9144000" cy="6860282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367269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직사각형 9"/>
          <p:cNvSpPr/>
          <p:nvPr userDrawn="1"/>
        </p:nvSpPr>
        <p:spPr>
          <a:xfrm>
            <a:off x="0" y="4653136"/>
            <a:ext cx="9144000" cy="2204864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/>
          <p:cNvSpPr/>
          <p:nvPr userDrawn="1"/>
        </p:nvSpPr>
        <p:spPr>
          <a:xfrm>
            <a:off x="0" y="-2282"/>
            <a:ext cx="9144000" cy="4655418"/>
          </a:xfrm>
          <a:prstGeom prst="rect">
            <a:avLst/>
          </a:prstGeom>
          <a:solidFill>
            <a:srgbClr val="3B98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4" name="그룹 3"/>
          <p:cNvGrpSpPr/>
          <p:nvPr userDrawn="1"/>
        </p:nvGrpSpPr>
        <p:grpSpPr>
          <a:xfrm>
            <a:off x="3991827" y="2036861"/>
            <a:ext cx="1183297" cy="168545"/>
            <a:chOff x="3892759" y="2036861"/>
            <a:chExt cx="1183297" cy="168545"/>
          </a:xfrm>
        </p:grpSpPr>
        <p:sp>
          <p:nvSpPr>
            <p:cNvPr id="5" name="직사각형 4"/>
            <p:cNvSpPr/>
            <p:nvPr/>
          </p:nvSpPr>
          <p:spPr>
            <a:xfrm>
              <a:off x="3892759" y="2036861"/>
              <a:ext cx="168545" cy="1685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4400135" y="2036861"/>
              <a:ext cx="168545" cy="1685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" name="직사각형 6"/>
            <p:cNvSpPr/>
            <p:nvPr/>
          </p:nvSpPr>
          <p:spPr>
            <a:xfrm>
              <a:off x="4907511" y="2036861"/>
              <a:ext cx="168545" cy="16854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3577645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03968F-8884-4AFE-9A52-D840364DBCED}" type="datetimeFigureOut">
              <a:rPr lang="ko-KR" altLang="en-US" smtClean="0"/>
              <a:pPr/>
              <a:t>2019-03-24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708B4E-BAE9-4487-A5C5-9C15BA89918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8850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9" r:id="rId7"/>
    <p:sldLayoutId id="2147483655" r:id="rId8"/>
    <p:sldLayoutId id="2147483662" r:id="rId9"/>
    <p:sldLayoutId id="2147483658" r:id="rId10"/>
    <p:sldLayoutId id="2147483663" r:id="rId11"/>
    <p:sldLayoutId id="2147483664" r:id="rId12"/>
    <p:sldLayoutId id="214748365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9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0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179513" y="2204865"/>
            <a:ext cx="640871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3200" b="1" dirty="0" smtClean="0">
                <a:latin typeface="+mn-ea"/>
              </a:rPr>
              <a:t> </a:t>
            </a:r>
            <a:r>
              <a:rPr lang="ko-KR" altLang="en-US" sz="2800" b="1" dirty="0" smtClean="0">
                <a:latin typeface="+mn-ea"/>
              </a:rPr>
              <a:t>사이비종교집단</a:t>
            </a:r>
            <a:r>
              <a:rPr lang="ko-KR" altLang="en-US" sz="3600" b="1" dirty="0" smtClean="0">
                <a:latin typeface="+mn-ea"/>
              </a:rPr>
              <a:t> </a:t>
            </a:r>
            <a:endParaRPr lang="en-US" altLang="ko-KR" sz="3600" b="1" dirty="0" smtClean="0">
              <a:latin typeface="+mn-ea"/>
            </a:endParaRPr>
          </a:p>
          <a:p>
            <a:r>
              <a:rPr lang="ko-KR" altLang="en-US" sz="4400" b="1" dirty="0" smtClean="0">
                <a:latin typeface="+mn-ea"/>
              </a:rPr>
              <a:t>        </a:t>
            </a:r>
            <a:endParaRPr lang="en-US" altLang="ko-KR" sz="4400" b="1" dirty="0" smtClean="0">
              <a:latin typeface="+mn-ea"/>
            </a:endParaRPr>
          </a:p>
          <a:p>
            <a:r>
              <a:rPr lang="en-US" altLang="ko-KR" sz="4400" b="1" dirty="0">
                <a:latin typeface="+mn-ea"/>
              </a:rPr>
              <a:t> </a:t>
            </a:r>
            <a:r>
              <a:rPr lang="en-US" altLang="ko-KR" sz="4400" b="1" dirty="0" smtClean="0">
                <a:latin typeface="+mn-ea"/>
              </a:rPr>
              <a:t>               </a:t>
            </a:r>
            <a:r>
              <a:rPr lang="ko-KR" altLang="en-US" sz="5400" b="1" dirty="0" smtClean="0">
                <a:latin typeface="HY동녘M" panose="02030600000101010101" pitchFamily="18" charset="-127"/>
                <a:ea typeface="HY동녘M" panose="02030600000101010101" pitchFamily="18" charset="-127"/>
              </a:rPr>
              <a:t>예방 특강</a:t>
            </a:r>
            <a:endParaRPr lang="en-US" altLang="ko-KR" sz="5400" b="1" dirty="0" smtClean="0">
              <a:latin typeface="HY동녘M" panose="02030600000101010101" pitchFamily="18" charset="-127"/>
              <a:ea typeface="HY동녘M" panose="02030600000101010101" pitchFamily="18" charset="-127"/>
            </a:endParaRPr>
          </a:p>
          <a:p>
            <a:endParaRPr lang="en-US" altLang="ko-KR" sz="3200" b="1" dirty="0" smtClean="0">
              <a:latin typeface="+mn-ea"/>
            </a:endParaRPr>
          </a:p>
          <a:p>
            <a:endParaRPr lang="en-US" altLang="ko-KR" sz="3200" b="1" dirty="0" smtClean="0">
              <a:latin typeface="+mn-ea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3995936" y="5307984"/>
            <a:ext cx="29523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강사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신현욱 목사</a:t>
            </a:r>
            <a:endParaRPr lang="ko-KR" altLang="en-US" sz="24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 rot="20725938">
            <a:off x="270595" y="3122539"/>
            <a:ext cx="2829452" cy="996033"/>
          </a:xfrm>
          <a:prstGeom prst="rect">
            <a:avLst/>
          </a:prstGeom>
          <a:solidFill>
            <a:srgbClr val="FF3300"/>
          </a:solidFill>
        </p:spPr>
        <p:txBody>
          <a:bodyPr wrap="square" lIns="36000" tIns="36000" rIns="36000" bIns="36000">
            <a:spAutoFit/>
          </a:bodyPr>
          <a:lstStyle/>
          <a:p>
            <a:pPr algn="ctr"/>
            <a:r>
              <a:rPr lang="ko-KR" altLang="en-US" sz="6000" b="1" dirty="0">
                <a:solidFill>
                  <a:schemeClr val="bg1"/>
                </a:solidFill>
                <a:latin typeface="+mn-ea"/>
              </a:rPr>
              <a:t>신천지</a:t>
            </a:r>
            <a:endParaRPr lang="ko-KR" altLang="en-US" sz="40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057183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179512" y="1440000"/>
            <a:ext cx="8784975" cy="5139869"/>
          </a:xfr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교명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신천지예수교 증거장막성전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계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15:5)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교주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이만희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(89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세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설립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1984. 3. 14 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올해를 신천기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36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년으로 칭함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조직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도별로 전국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지파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총회 본부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과천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뿌리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전도관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=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신앙촌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박태선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 -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장막성전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유재열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교세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2018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년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월 말 현재 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약 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202.899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명</a:t>
            </a:r>
            <a:endParaRPr lang="en-US" altLang="ko-KR" sz="2800" b="1" dirty="0" smtClean="0">
              <a:solidFill>
                <a:srgbClr val="FFFF00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거점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신천지 교회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71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개소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위장교회 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100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여 곳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        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비밀 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복음방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500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여 개소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센터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266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개소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541338" indent="-541338" algn="just">
              <a:spcBef>
                <a:spcPts val="0"/>
              </a:spcBef>
              <a:spcAft>
                <a:spcPts val="1200"/>
              </a:spcAft>
              <a:buNone/>
            </a:pP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5" name="제목 4"/>
          <p:cNvSpPr>
            <a:spLocks noGrp="1"/>
          </p:cNvSpPr>
          <p:nvPr>
            <p:ph type="title" idx="4294967295"/>
          </p:nvPr>
        </p:nvSpPr>
        <p:spPr>
          <a:xfrm>
            <a:off x="755576" y="12250"/>
            <a:ext cx="8388424" cy="1043608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신천지 현황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92847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4"/>
          <p:cNvSpPr>
            <a:spLocks noGrp="1"/>
          </p:cNvSpPr>
          <p:nvPr>
            <p:ph type="title" idx="4294967295"/>
          </p:nvPr>
        </p:nvSpPr>
        <p:spPr>
          <a:xfrm>
            <a:off x="755576" y="12250"/>
            <a:ext cx="8388424" cy="1043608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신천지 현황 </a:t>
            </a:r>
            <a:r>
              <a:rPr lang="en-US" altLang="ko-KR" sz="4000" b="1" dirty="0" smtClean="0">
                <a:latin typeface="+mn-ea"/>
                <a:ea typeface="+mn-ea"/>
              </a:rPr>
              <a:t>– </a:t>
            </a:r>
            <a:r>
              <a:rPr lang="ko-KR" altLang="en-US" sz="4000" b="1" dirty="0" err="1" smtClean="0">
                <a:latin typeface="+mn-ea"/>
                <a:ea typeface="+mn-ea"/>
              </a:rPr>
              <a:t>지파별</a:t>
            </a:r>
            <a:r>
              <a:rPr lang="ko-KR" altLang="en-US" sz="4000" b="1" dirty="0" smtClean="0">
                <a:latin typeface="+mn-ea"/>
                <a:ea typeface="+mn-ea"/>
              </a:rPr>
              <a:t> 신도현황</a:t>
            </a:r>
            <a:endParaRPr lang="ko-KR" altLang="en-US" sz="4000" b="1" dirty="0">
              <a:latin typeface="+mn-ea"/>
              <a:ea typeface="+mn-ea"/>
            </a:endParaRPr>
          </a:p>
        </p:txBody>
      </p:sp>
      <p:pic>
        <p:nvPicPr>
          <p:cNvPr id="4" name="Picture 2" descr="C:\Users\User\Desktop\jojik1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52" t="8646" r="18457" b="8987"/>
          <a:stretch/>
        </p:blipFill>
        <p:spPr bwMode="auto">
          <a:xfrm>
            <a:off x="1357290" y="1142984"/>
            <a:ext cx="6357952" cy="56019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428728" y="1428736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15764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428728" y="1928802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12506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43042" y="2192529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10403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643042" y="2478281"/>
            <a:ext cx="78098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4623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10669" y="2714620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32037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924917" y="3621289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21155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39231" y="4214818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11851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782041" y="5000636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34865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500826" y="5214950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15317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643702" y="4357694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16221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572264" y="3429000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12587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715140" y="2071678"/>
            <a:ext cx="88517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b="1" dirty="0" smtClean="0">
                <a:solidFill>
                  <a:srgbClr val="FF0000"/>
                </a:solidFill>
              </a:rPr>
              <a:t>15570</a:t>
            </a:r>
            <a:r>
              <a:rPr lang="ko-KR" altLang="en-US" sz="1400" b="1" dirty="0" smtClean="0">
                <a:solidFill>
                  <a:srgbClr val="FF0000"/>
                </a:solidFill>
              </a:rPr>
              <a:t>명</a:t>
            </a:r>
            <a:endParaRPr lang="ko-KR" alt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794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55576" y="0"/>
            <a:ext cx="8225408" cy="1052736"/>
          </a:xfrm>
        </p:spPr>
        <p:txBody>
          <a:bodyPr>
            <a:noAutofit/>
          </a:bodyPr>
          <a:lstStyle/>
          <a:p>
            <a:pPr algn="l"/>
            <a:r>
              <a:rPr lang="ko-KR" altLang="en-US" sz="4000" b="1" dirty="0" smtClean="0">
                <a:solidFill>
                  <a:prstClr val="black"/>
                </a:solidFill>
                <a:latin typeface="+mn-ea"/>
                <a:ea typeface="+mn-ea"/>
              </a:rPr>
              <a:t> 신천지</a:t>
            </a:r>
            <a:r>
              <a:rPr lang="en-US" altLang="ko-KR" sz="4000" b="1" dirty="0" smtClean="0">
                <a:solidFill>
                  <a:prstClr val="black"/>
                </a:solidFill>
                <a:latin typeface="+mn-ea"/>
                <a:ea typeface="+mn-ea"/>
              </a:rPr>
              <a:t>, </a:t>
            </a:r>
            <a:r>
              <a:rPr lang="ko-KR" altLang="en-US" sz="4000" b="1" dirty="0" smtClean="0">
                <a:solidFill>
                  <a:prstClr val="black"/>
                </a:solidFill>
                <a:latin typeface="+mn-ea"/>
                <a:ea typeface="+mn-ea"/>
              </a:rPr>
              <a:t>왜 이단인가</a:t>
            </a:r>
            <a:r>
              <a:rPr lang="en-US" altLang="ko-KR" sz="4000" b="1" dirty="0" smtClean="0">
                <a:solidFill>
                  <a:prstClr val="black"/>
                </a:solidFill>
                <a:latin typeface="+mn-ea"/>
                <a:ea typeface="+mn-ea"/>
              </a:rPr>
              <a:t>?</a:t>
            </a:r>
            <a:endParaRPr lang="ko-KR" altLang="en-US" sz="48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-108520" y="1440000"/>
            <a:ext cx="9325182" cy="7540526"/>
          </a:xfrm>
        </p:spPr>
        <p:txBody>
          <a:bodyPr wrap="square">
            <a:spAutoFit/>
          </a:bodyPr>
          <a:lstStyle/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삼위일체 부인      하나님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예수님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이만희가 삼위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三位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성육신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成肉身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부인      예수님의 신성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神性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부인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예수님의 성령잉태 부인      예수님의 생부는 사가랴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예수님의 육체 부활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승천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가시적 재림 부인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       예수님은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영으로 보이지 않게 재림 하셨다고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주장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유일한 구원자 예수 그리스도 부인    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     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오늘날은 이만희 교주를 믿어야 구원받는다고 주장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기존의 정통 교회 부정    신천지 외에는 구원이 없다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한 마디로 반기독교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반 복음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적그리스도의 사교집단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</a:t>
            </a: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altLang="ko-KR" sz="2800" b="1" dirty="0">
              <a:solidFill>
                <a:schemeClr val="bg1"/>
              </a:solidFill>
              <a:latin typeface="+mn-ea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 </a:t>
            </a:r>
            <a:endParaRPr lang="ko-KR" altLang="en-US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6" name="오른쪽 화살표 5"/>
          <p:cNvSpPr/>
          <p:nvPr/>
        </p:nvSpPr>
        <p:spPr>
          <a:xfrm>
            <a:off x="2699792" y="1550720"/>
            <a:ext cx="473020" cy="2880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오른쪽 화살표 6"/>
          <p:cNvSpPr/>
          <p:nvPr/>
        </p:nvSpPr>
        <p:spPr>
          <a:xfrm>
            <a:off x="3736864" y="2124525"/>
            <a:ext cx="412440" cy="26057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>
            <a:off x="4300948" y="2708920"/>
            <a:ext cx="398088" cy="288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오른쪽 화살표 9"/>
          <p:cNvSpPr/>
          <p:nvPr/>
        </p:nvSpPr>
        <p:spPr>
          <a:xfrm>
            <a:off x="467544" y="3888417"/>
            <a:ext cx="360040" cy="288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오른쪽 화살표 10"/>
          <p:cNvSpPr/>
          <p:nvPr/>
        </p:nvSpPr>
        <p:spPr>
          <a:xfrm>
            <a:off x="467544" y="5008525"/>
            <a:ext cx="360040" cy="288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오른쪽 화살표 11"/>
          <p:cNvSpPr/>
          <p:nvPr/>
        </p:nvSpPr>
        <p:spPr>
          <a:xfrm>
            <a:off x="467544" y="5008524"/>
            <a:ext cx="360040" cy="288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오른쪽 화살표 12"/>
          <p:cNvSpPr/>
          <p:nvPr/>
        </p:nvSpPr>
        <p:spPr>
          <a:xfrm>
            <a:off x="3969284" y="5589240"/>
            <a:ext cx="360040" cy="28803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199386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 descr="%BE%F3~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3044" y="1218725"/>
            <a:ext cx="1993084" cy="2252032"/>
          </a:xfrm>
          <a:prstGeom prst="rect">
            <a:avLst/>
          </a:prstGeom>
        </p:spPr>
      </p:pic>
      <p:pic>
        <p:nvPicPr>
          <p:cNvPr id="6" name="그림 5" descr="%BEO_1~1.JPG"/>
          <p:cNvPicPr>
            <a:picLocks noChangeAspect="1"/>
          </p:cNvPicPr>
          <p:nvPr/>
        </p:nvPicPr>
        <p:blipFill rotWithShape="1">
          <a:blip r:embed="rId3"/>
          <a:srcRect r="6842"/>
          <a:stretch/>
        </p:blipFill>
        <p:spPr>
          <a:xfrm>
            <a:off x="2971207" y="3861048"/>
            <a:ext cx="1960833" cy="2736304"/>
          </a:xfrm>
          <a:prstGeom prst="rect">
            <a:avLst/>
          </a:prstGeom>
        </p:spPr>
      </p:pic>
      <p:pic>
        <p:nvPicPr>
          <p:cNvPr id="7" name="그림 6" descr="%C0%B8~1.JPG"/>
          <p:cNvPicPr>
            <a:picLocks noChangeAspect="1"/>
          </p:cNvPicPr>
          <p:nvPr/>
        </p:nvPicPr>
        <p:blipFill rotWithShape="1">
          <a:blip r:embed="rId4"/>
          <a:srcRect l="-676" t="-920" r="676" b="920"/>
          <a:stretch/>
        </p:blipFill>
        <p:spPr>
          <a:xfrm>
            <a:off x="5193791" y="1180472"/>
            <a:ext cx="3734900" cy="5593950"/>
          </a:xfrm>
          <a:prstGeom prst="rect">
            <a:avLst/>
          </a:prstGeom>
        </p:spPr>
      </p:pic>
      <p:pic>
        <p:nvPicPr>
          <p:cNvPr id="9" name="그림 8" descr="%B9%ED~1.JP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9512" y="1219612"/>
            <a:ext cx="2569845" cy="4678384"/>
          </a:xfrm>
          <a:prstGeom prst="rect">
            <a:avLst/>
          </a:prstGeom>
        </p:spPr>
      </p:pic>
      <p:sp>
        <p:nvSpPr>
          <p:cNvPr id="8" name="제목 1"/>
          <p:cNvSpPr txBox="1">
            <a:spLocks/>
          </p:cNvSpPr>
          <p:nvPr/>
        </p:nvSpPr>
        <p:spPr>
          <a:xfrm>
            <a:off x="755576" y="0"/>
            <a:ext cx="8225408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dirty="0" smtClean="0">
                <a:solidFill>
                  <a:prstClr val="black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백마 탄 교주들</a:t>
            </a:r>
            <a:endParaRPr lang="ko-KR" altLang="en-US" sz="4800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09607442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1475656" y="3787287"/>
            <a:ext cx="5472608" cy="2696123"/>
          </a:xfrm>
        </p:spPr>
        <p:txBody>
          <a:bodyPr anchor="ctr" anchorCtr="0">
            <a:spAutoFit/>
          </a:bodyPr>
          <a:lstStyle/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재림 예수님의 영이 임한 자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이긴 자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진리의 성령이 임한 육계의 </a:t>
            </a:r>
            <a:r>
              <a:rPr lang="ko-KR" altLang="en-US" sz="1800" b="1" dirty="0" err="1" smtClean="0">
                <a:solidFill>
                  <a:schemeClr val="bg1"/>
                </a:solidFill>
                <a:latin typeface="+mn-ea"/>
              </a:rPr>
              <a:t>보혜사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계시 받고 펴 놓인 책을 받아 먹은 새 요한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어린양의 신부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예수님의 새 이</a:t>
            </a:r>
            <a:r>
              <a:rPr lang="ko-KR" altLang="en-US" sz="1800" b="1" dirty="0">
                <a:solidFill>
                  <a:schemeClr val="bg1"/>
                </a:solidFill>
                <a:latin typeface="+mn-ea"/>
              </a:rPr>
              <a:t>름</a:t>
            </a:r>
            <a:endParaRPr lang="en-US" altLang="ko-KR" sz="1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ko-KR" altLang="en-US" sz="1800" b="1" dirty="0" err="1" smtClean="0">
                <a:solidFill>
                  <a:schemeClr val="bg1"/>
                </a:solidFill>
                <a:latin typeface="+mn-ea"/>
              </a:rPr>
              <a:t>철장</a:t>
            </a: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 으로 만국을 다스릴 남자 아이</a:t>
            </a:r>
            <a:r>
              <a:rPr lang="en-US" altLang="ko-KR" sz="1800" b="1" dirty="0" smtClean="0">
                <a:solidFill>
                  <a:schemeClr val="bg1"/>
                </a:solidFill>
                <a:latin typeface="+mn-ea"/>
              </a:rPr>
              <a:t> </a:t>
            </a:r>
          </a:p>
          <a:p>
            <a:pPr marL="0" indent="0">
              <a:buNone/>
            </a:pPr>
            <a:r>
              <a:rPr lang="ko-KR" altLang="en-US" sz="1800" b="1" dirty="0" smtClean="0">
                <a:solidFill>
                  <a:schemeClr val="bg1"/>
                </a:solidFill>
                <a:latin typeface="+mn-ea"/>
              </a:rPr>
              <a:t>때를 따라 양식을 나눠 줄 충성되고 지혜 있는 종</a:t>
            </a:r>
            <a:endParaRPr lang="ko-KR" altLang="en-US" sz="1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55576" y="0"/>
            <a:ext cx="8396031" cy="1052736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신천지의 핵심교리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971600" y="1340768"/>
            <a:ext cx="6480720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sz="2800" b="1" dirty="0" smtClean="0">
                <a:latin typeface="+mn-ea"/>
              </a:rPr>
              <a:t>1. </a:t>
            </a:r>
            <a:r>
              <a:rPr lang="ko-KR" altLang="en-US" sz="2800" b="1" smtClean="0">
                <a:latin typeface="+mn-ea"/>
              </a:rPr>
              <a:t>비유풀이  </a:t>
            </a:r>
            <a:endParaRPr lang="en-US" altLang="ko-KR" sz="2800" b="1" dirty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971600" y="1916408"/>
            <a:ext cx="6480720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sz="2800" b="1" dirty="0" smtClean="0">
                <a:latin typeface="+mn-ea"/>
              </a:rPr>
              <a:t>2. </a:t>
            </a:r>
            <a:r>
              <a:rPr lang="ko-KR" altLang="en-US" sz="2800" b="1" smtClean="0">
                <a:latin typeface="+mn-ea"/>
              </a:rPr>
              <a:t>육체영생</a:t>
            </a:r>
            <a:r>
              <a:rPr lang="en-US" altLang="ko-KR" sz="2800" b="1" dirty="0">
                <a:latin typeface="+mn-ea"/>
              </a:rPr>
              <a:t>(</a:t>
            </a:r>
            <a:r>
              <a:rPr lang="ko-KR" altLang="en-US" sz="2800" b="1">
                <a:latin typeface="+mn-ea"/>
              </a:rPr>
              <a:t>神人合一</a:t>
            </a:r>
            <a:r>
              <a:rPr lang="en-US" altLang="ko-KR" sz="2800" b="1" dirty="0">
                <a:latin typeface="+mn-ea"/>
              </a:rPr>
              <a:t>,</a:t>
            </a:r>
            <a:r>
              <a:rPr lang="ko-KR" altLang="en-US" sz="2800" b="1">
                <a:latin typeface="+mn-ea"/>
              </a:rPr>
              <a:t> 永生不死</a:t>
            </a:r>
            <a:r>
              <a:rPr lang="en-US" altLang="ko-KR" sz="2800" b="1" dirty="0">
                <a:latin typeface="+mn-ea"/>
              </a:rPr>
              <a:t>)</a:t>
            </a:r>
          </a:p>
        </p:txBody>
      </p:sp>
      <p:sp>
        <p:nvSpPr>
          <p:cNvPr id="11" name="직사각형 10"/>
          <p:cNvSpPr/>
          <p:nvPr/>
        </p:nvSpPr>
        <p:spPr>
          <a:xfrm>
            <a:off x="971600" y="2492472"/>
            <a:ext cx="6480720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altLang="ko-KR" sz="2800" b="1" spc="-150" dirty="0" smtClean="0">
                <a:latin typeface="+mn-ea"/>
              </a:rPr>
              <a:t>3.  </a:t>
            </a:r>
            <a:r>
              <a:rPr lang="ko-KR" altLang="en-US" sz="2800" b="1" spc="-150" dirty="0" smtClean="0">
                <a:latin typeface="+mn-ea"/>
              </a:rPr>
              <a:t>지상천국 </a:t>
            </a:r>
            <a:r>
              <a:rPr lang="ko-KR" altLang="en-US" sz="2800" b="1" spc="-150" dirty="0">
                <a:latin typeface="+mn-ea"/>
              </a:rPr>
              <a:t>과 천년왕국</a:t>
            </a:r>
            <a:r>
              <a:rPr lang="en-US" altLang="ko-KR" sz="2800" b="1" spc="-150" dirty="0">
                <a:latin typeface="+mn-ea"/>
              </a:rPr>
              <a:t>(</a:t>
            </a:r>
            <a:r>
              <a:rPr lang="ko-KR" altLang="en-US" sz="2800" b="1" spc="-150" dirty="0">
                <a:latin typeface="+mn-ea"/>
              </a:rPr>
              <a:t>왕 같은 제사장</a:t>
            </a:r>
            <a:r>
              <a:rPr lang="en-US" altLang="ko-KR" sz="2800" b="1" spc="-150" dirty="0">
                <a:latin typeface="+mn-ea"/>
              </a:rPr>
              <a:t>)</a:t>
            </a:r>
            <a:r>
              <a:rPr lang="ko-KR" altLang="en-US" sz="2800" b="1" spc="-150" dirty="0">
                <a:latin typeface="+mn-ea"/>
              </a:rPr>
              <a:t> </a:t>
            </a:r>
            <a:endParaRPr lang="en-US" altLang="ko-KR" sz="2800" b="1" spc="-150" dirty="0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971600" y="3067552"/>
            <a:ext cx="6480720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ko-KR" sz="2800" b="1" dirty="0" smtClean="0">
                <a:latin typeface="+mn-ea"/>
              </a:rPr>
              <a:t>4. </a:t>
            </a:r>
            <a:r>
              <a:rPr lang="ko-KR" altLang="en-US" sz="2800" b="1" dirty="0" smtClean="0">
                <a:latin typeface="+mn-ea"/>
              </a:rPr>
              <a:t>이만희 </a:t>
            </a:r>
            <a:r>
              <a:rPr lang="ko-KR" altLang="en-US" sz="2800" b="1" dirty="0">
                <a:latin typeface="+mn-ea"/>
              </a:rPr>
              <a:t>교주의 신격화</a:t>
            </a:r>
            <a:r>
              <a:rPr lang="en-US" altLang="ko-KR" sz="2800" b="1" dirty="0">
                <a:latin typeface="+mn-ea"/>
              </a:rPr>
              <a:t>, </a:t>
            </a:r>
            <a:r>
              <a:rPr lang="ko-KR" altLang="en-US" sz="2800" b="1" dirty="0">
                <a:latin typeface="+mn-ea"/>
              </a:rPr>
              <a:t>우상화</a:t>
            </a:r>
            <a:endParaRPr lang="en-US" altLang="ko-KR" sz="2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273995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/>
      <p:bldP spid="2" grpId="0"/>
      <p:bldP spid="7" grpId="0" animBg="1"/>
      <p:bldP spid="9" grpId="0" animBg="1"/>
      <p:bldP spid="11" grpId="0" animBg="1"/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755576" y="0"/>
            <a:ext cx="8396031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dirty="0" smtClean="0">
                <a:solidFill>
                  <a:prstClr val="black"/>
                </a:solidFill>
                <a:latin typeface="+mn-ea"/>
                <a:ea typeface="+mn-ea"/>
              </a:rPr>
              <a:t> 이만희 교주 신격화</a:t>
            </a:r>
            <a:endParaRPr lang="ko-KR" altLang="en-US" sz="4000" b="1" dirty="0">
              <a:solidFill>
                <a:prstClr val="black"/>
              </a:solidFill>
              <a:latin typeface="+mn-ea"/>
              <a:ea typeface="+mn-ea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290464"/>
            <a:ext cx="3816424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5" t="27144" r="12136" b="7767"/>
          <a:stretch/>
        </p:blipFill>
        <p:spPr bwMode="auto">
          <a:xfrm>
            <a:off x="4953591" y="1290464"/>
            <a:ext cx="3866881" cy="53285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866071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 descr="43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17" t="58466" r="4976"/>
          <a:stretch/>
        </p:blipFill>
        <p:spPr>
          <a:xfrm>
            <a:off x="4644006" y="3206130"/>
            <a:ext cx="4404267" cy="309634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그림 2" descr="43"/>
          <p:cNvPicPr>
            <a:picLocks noGrp="1" noChangeAspect="1"/>
          </p:cNvPicPr>
          <p:nvPr isPhoto="1"/>
        </p:nvPicPr>
        <p:blipFill rotWithShape="1">
          <a:blip r:embed="rId2" cstate="print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409" r="4885" b="41600"/>
          <a:stretch/>
        </p:blipFill>
        <p:spPr>
          <a:xfrm>
            <a:off x="107504" y="1412777"/>
            <a:ext cx="4404268" cy="489654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755576" y="0"/>
            <a:ext cx="8396031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이만희 교주 신격화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4798943" y="2132856"/>
            <a:ext cx="424933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3600" b="1" dirty="0" smtClean="0">
                <a:solidFill>
                  <a:schemeClr val="bg1"/>
                </a:solidFill>
                <a:latin typeface="+mn-ea"/>
              </a:rPr>
              <a:t>오늘 나신 만희 왕</a:t>
            </a:r>
            <a:r>
              <a:rPr lang="en-US" altLang="ko-KR" sz="3600" b="1" dirty="0" smtClean="0">
                <a:solidFill>
                  <a:schemeClr val="bg1"/>
                </a:solidFill>
                <a:latin typeface="+mn-ea"/>
              </a:rPr>
              <a:t>?</a:t>
            </a:r>
            <a:endParaRPr lang="ko-KR" altLang="en-US" sz="36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21545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611560" y="4806677"/>
            <a:ext cx="6120680" cy="1512168"/>
            <a:chOff x="611560" y="4797152"/>
            <a:chExt cx="6048672" cy="1512168"/>
          </a:xfrm>
          <a:solidFill>
            <a:srgbClr val="FF3300"/>
          </a:solidFill>
        </p:grpSpPr>
        <p:sp>
          <p:nvSpPr>
            <p:cNvPr id="5" name="직사각형 4"/>
            <p:cNvSpPr/>
            <p:nvPr/>
          </p:nvSpPr>
          <p:spPr>
            <a:xfrm>
              <a:off x="611560" y="4797152"/>
              <a:ext cx="6048672" cy="43204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611560" y="5877272"/>
              <a:ext cx="6048672" cy="43204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179512" y="1440000"/>
            <a:ext cx="8640960" cy="5157352"/>
          </a:xfrm>
        </p:spPr>
        <p:txBody>
          <a:bodyPr>
            <a:noAutofit/>
          </a:bodyPr>
          <a:lstStyle/>
          <a:p>
            <a:pPr marL="360000" indent="-355600" algn="just">
              <a:spcBef>
                <a:spcPts val="0"/>
              </a:spcBef>
              <a:spcAft>
                <a:spcPts val="1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사전 포교 대상자의 정보를 수집하고 파악한 후 인간적인 신뢰를  이용하여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복음방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위장교회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위장 문화센터 등으로 인도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360000" indent="-355600" algn="just">
              <a:spcBef>
                <a:spcPts val="0"/>
              </a:spcBef>
              <a:spcAft>
                <a:spcPts val="1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거짓과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속임으로 접근하여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인간관계 형성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  <a:p>
            <a:pPr marL="360000" indent="-355600" algn="just">
              <a:spcBef>
                <a:spcPts val="0"/>
              </a:spcBef>
              <a:spcAft>
                <a:spcPts val="1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우연을 가장한 계획적 만남으로 대상자 섭외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360000" indent="-355600" algn="just">
              <a:spcBef>
                <a:spcPts val="0"/>
              </a:spcBef>
              <a:spcAft>
                <a:spcPts val="6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설문지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4400" indent="0" algn="just">
              <a:spcBef>
                <a:spcPts val="0"/>
              </a:spcBef>
              <a:spcAft>
                <a:spcPts val="1800"/>
              </a:spcAft>
              <a:buNone/>
            </a:pPr>
            <a:r>
              <a:rPr lang="en-US" altLang="ko-KR" sz="2400" b="1" dirty="0" smtClean="0">
                <a:solidFill>
                  <a:srgbClr val="FF603B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   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지하철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학교 앞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공원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서점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노방</a:t>
            </a: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  <a:p>
            <a:pPr marL="360000" indent="-355600" algn="just">
              <a:spcBef>
                <a:spcPts val="0"/>
              </a:spcBef>
              <a:spcAft>
                <a:spcPts val="6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위장 행사 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</a:rPr>
              <a:t>[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문화강좌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재능기부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000" b="1" dirty="0" smtClean="0">
                <a:solidFill>
                  <a:schemeClr val="bg1"/>
                </a:solidFill>
                <a:latin typeface="+mn-ea"/>
              </a:rPr>
              <a:t>봉사단체</a:t>
            </a:r>
            <a:r>
              <a:rPr lang="en-US" altLang="ko-KR" sz="2000" b="1" dirty="0" smtClean="0">
                <a:solidFill>
                  <a:schemeClr val="bg1"/>
                </a:solidFill>
                <a:latin typeface="+mn-ea"/>
              </a:rPr>
              <a:t>]</a:t>
            </a:r>
            <a:endParaRPr lang="en-US" altLang="ko-KR" sz="2000" b="1" dirty="0">
              <a:solidFill>
                <a:schemeClr val="bg1"/>
              </a:solidFill>
              <a:latin typeface="+mn-ea"/>
            </a:endParaRPr>
          </a:p>
          <a:p>
            <a:pPr marL="360000" indent="-355600" algn="just">
              <a:spcBef>
                <a:spcPts val="0"/>
              </a:spcBef>
              <a:spcAft>
                <a:spcPts val="1800"/>
              </a:spcAft>
              <a:buNone/>
            </a:pP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     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n-ea"/>
              </a:rPr>
              <a:t>대학 세미나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spc="-150" dirty="0" err="1" smtClean="0">
                <a:solidFill>
                  <a:schemeClr val="bg1"/>
                </a:solidFill>
                <a:latin typeface="+mn-ea"/>
              </a:rPr>
              <a:t>힐링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n-ea"/>
              </a:rPr>
              <a:t> 카페</a:t>
            </a:r>
            <a:r>
              <a:rPr lang="en-US" altLang="ko-KR" sz="2400" b="1" spc="-150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spc="-150" dirty="0" smtClean="0">
                <a:solidFill>
                  <a:schemeClr val="bg1"/>
                </a:solidFill>
                <a:latin typeface="+mn-ea"/>
              </a:rPr>
              <a:t>선교 후원 일일 찻집</a:t>
            </a:r>
            <a:endParaRPr lang="en-US" altLang="ko-KR" sz="2400" b="1" spc="-150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55576" y="0"/>
            <a:ext cx="8388424" cy="1047608"/>
          </a:xfrm>
        </p:spPr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dirty="0">
                <a:latin typeface="+mn-ea"/>
                <a:ea typeface="+mn-ea"/>
              </a:rPr>
              <a:t> </a:t>
            </a:r>
            <a:r>
              <a:rPr lang="ko-KR" altLang="ko-KR" sz="40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신천지의 포교방법</a:t>
            </a:r>
            <a:r>
              <a:rPr lang="ko-KR" altLang="ko-KR" sz="32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3200" b="1" kern="1200" dirty="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(</a:t>
            </a:r>
            <a:r>
              <a:rPr lang="ko-KR" altLang="ko-KR" sz="32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모략전도</a:t>
            </a:r>
            <a:r>
              <a:rPr lang="en-US" altLang="ko-KR" sz="3200" b="1" kern="1200" dirty="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4" name="제목 4"/>
          <p:cNvSpPr txBox="1">
            <a:spLocks/>
          </p:cNvSpPr>
          <p:nvPr/>
        </p:nvSpPr>
        <p:spPr>
          <a:xfrm>
            <a:off x="755576" y="4000"/>
            <a:ext cx="8388424" cy="1043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799582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/>
        </p:nvGrpSpPr>
        <p:grpSpPr>
          <a:xfrm>
            <a:off x="602035" y="2075707"/>
            <a:ext cx="8424936" cy="3115393"/>
            <a:chOff x="539552" y="1897782"/>
            <a:chExt cx="8352928" cy="3115393"/>
          </a:xfrm>
          <a:solidFill>
            <a:srgbClr val="FF3300"/>
          </a:solidFill>
        </p:grpSpPr>
        <p:sp>
          <p:nvSpPr>
            <p:cNvPr id="5" name="직사각형 4"/>
            <p:cNvSpPr/>
            <p:nvPr/>
          </p:nvSpPr>
          <p:spPr>
            <a:xfrm>
              <a:off x="539552" y="1897782"/>
              <a:ext cx="8352928" cy="792088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  <p:sp>
          <p:nvSpPr>
            <p:cNvPr id="6" name="직사각형 5"/>
            <p:cNvSpPr/>
            <p:nvPr/>
          </p:nvSpPr>
          <p:spPr>
            <a:xfrm>
              <a:off x="539552" y="3885430"/>
              <a:ext cx="8352928" cy="1127745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>
                <a:latin typeface="+mn-ea"/>
              </a:endParaRPr>
            </a:p>
          </p:txBody>
        </p:sp>
      </p:grp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0" y="1440000"/>
            <a:ext cx="8676496" cy="4176464"/>
          </a:xfrm>
        </p:spPr>
        <p:txBody>
          <a:bodyPr>
            <a:noAutofit/>
          </a:bodyPr>
          <a:lstStyle/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위장 상담을 통한 미혹</a:t>
            </a:r>
          </a:p>
          <a:p>
            <a:pPr marL="271463" indent="-271463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비전상담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학습상담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그림상담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도형상담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심리상담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             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미술치료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MBTI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에니어그램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등</a:t>
            </a: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  <a:p>
            <a:pPr marL="0" indent="0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2400" b="1" dirty="0">
              <a:solidFill>
                <a:schemeClr val="bg1"/>
              </a:solidFill>
              <a:latin typeface="+mn-ea"/>
            </a:endParaRPr>
          </a:p>
          <a:p>
            <a:pPr marL="0"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위장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문화센터를 통한 미혹</a:t>
            </a:r>
          </a:p>
          <a:p>
            <a:pPr marL="271463" indent="-271463" algn="just">
              <a:spcBef>
                <a:spcPts val="0"/>
              </a:spcBef>
              <a:spcAft>
                <a:spcPts val="1200"/>
              </a:spcAft>
              <a:buNone/>
            </a:pP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피아노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>
                <a:solidFill>
                  <a:schemeClr val="bg1"/>
                </a:solidFill>
                <a:latin typeface="+mn-ea"/>
              </a:rPr>
              <a:t>오카리나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하모니카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기타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+mn-ea"/>
              </a:rPr>
              <a:t>우쿨렐레등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악기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+mn-ea"/>
              </a:rPr>
              <a:t>코튼돌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발성법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영화감상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이침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건강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강좌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일본어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>
                <a:solidFill>
                  <a:schemeClr val="bg1"/>
                </a:solidFill>
                <a:latin typeface="+mn-ea"/>
              </a:rPr>
              <a:t>중국어</a:t>
            </a: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영어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POP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등</a:t>
            </a:r>
            <a:endParaRPr lang="en-US" altLang="ko-KR" sz="2400" b="1" dirty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endParaRPr lang="en-US" altLang="ko-KR" sz="2000" b="1" dirty="0" smtClean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55576" y="0"/>
            <a:ext cx="8388424" cy="1047608"/>
          </a:xfrm>
        </p:spPr>
        <p:txBody>
          <a:bodyPr>
            <a:normAutofit/>
          </a:bodyPr>
          <a:lstStyle/>
          <a:p>
            <a:pPr marL="0" marR="0" indent="0" algn="l" defTabSz="914400" rtl="0" eaLnBrk="1" fontAlgn="auto" latinLnBrk="1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2800" b="1" dirty="0">
                <a:latin typeface="+mn-ea"/>
                <a:ea typeface="+mn-ea"/>
              </a:rPr>
              <a:t> </a:t>
            </a:r>
            <a:r>
              <a:rPr lang="ko-KR" altLang="ko-KR" sz="40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신천지의 포교방법</a:t>
            </a:r>
            <a:r>
              <a:rPr lang="ko-KR" altLang="ko-KR" sz="32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 </a:t>
            </a:r>
            <a:r>
              <a:rPr lang="en-US" altLang="ko-KR" sz="3200" b="1" kern="1200" dirty="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(</a:t>
            </a:r>
            <a:r>
              <a:rPr lang="ko-KR" altLang="ko-KR" sz="3200" b="1" kern="120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모략전도</a:t>
            </a:r>
            <a:r>
              <a:rPr lang="en-US" altLang="ko-KR" sz="3200" b="1" kern="1200" dirty="0" smtClean="0">
                <a:solidFill>
                  <a:schemeClr val="tx1"/>
                </a:solidFill>
                <a:effectLst/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4" name="제목 4"/>
          <p:cNvSpPr txBox="1">
            <a:spLocks/>
          </p:cNvSpPr>
          <p:nvPr/>
        </p:nvSpPr>
        <p:spPr>
          <a:xfrm>
            <a:off x="755576" y="4000"/>
            <a:ext cx="8388424" cy="104360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452178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755576" y="-99392"/>
            <a:ext cx="8388424" cy="1252661"/>
          </a:xfrm>
        </p:spPr>
        <p:txBody>
          <a:bodyPr>
            <a:normAutofit/>
          </a:bodyPr>
          <a:lstStyle/>
          <a:p>
            <a:pPr algn="l"/>
            <a:r>
              <a:rPr lang="ko-KR" altLang="en-US" sz="4000" b="1" dirty="0" smtClean="0">
                <a:latin typeface="+mn-ea"/>
                <a:ea typeface="+mn-ea"/>
              </a:rPr>
              <a:t> 신천지에 미혹되는 단계 </a:t>
            </a:r>
            <a:r>
              <a:rPr lang="en-US" altLang="ko-KR" sz="4000" b="1" dirty="0" smtClean="0">
                <a:latin typeface="+mn-ea"/>
                <a:ea typeface="+mn-ea"/>
              </a:rPr>
              <a:t> 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2153444" y="1728547"/>
            <a:ext cx="376919" cy="517324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5" name="모서리가 둥근 직사각형 4"/>
          <p:cNvSpPr/>
          <p:nvPr/>
        </p:nvSpPr>
        <p:spPr>
          <a:xfrm>
            <a:off x="467544" y="1628800"/>
            <a:ext cx="1711139" cy="72008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err="1" smtClean="0">
                <a:solidFill>
                  <a:prstClr val="black"/>
                </a:solidFill>
                <a:latin typeface="+mn-ea"/>
              </a:rPr>
              <a:t>복음방</a:t>
            </a:r>
            <a:endParaRPr lang="ko-KR" altLang="en-US" sz="24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8" name="모서리가 둥근 직사각형 7"/>
          <p:cNvSpPr/>
          <p:nvPr/>
        </p:nvSpPr>
        <p:spPr>
          <a:xfrm>
            <a:off x="2631120" y="1628800"/>
            <a:ext cx="1711139" cy="72008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smtClean="0">
                <a:solidFill>
                  <a:prstClr val="black"/>
                </a:solidFill>
                <a:latin typeface="+mn-ea"/>
              </a:rPr>
              <a:t>센터</a:t>
            </a:r>
            <a:endParaRPr lang="ko-KR" altLang="en-US" sz="24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9" name="모서리가 둥근 직사각형 8"/>
          <p:cNvSpPr/>
          <p:nvPr/>
        </p:nvSpPr>
        <p:spPr>
          <a:xfrm>
            <a:off x="4810410" y="1628800"/>
            <a:ext cx="1711139" cy="72008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smtClean="0">
                <a:solidFill>
                  <a:prstClr val="black"/>
                </a:solidFill>
                <a:latin typeface="+mn-ea"/>
              </a:rPr>
              <a:t>수료</a:t>
            </a:r>
            <a:endParaRPr lang="ko-KR" altLang="en-US" sz="24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6965317" y="1628800"/>
            <a:ext cx="1711139" cy="720080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2400" b="1" dirty="0" smtClean="0">
                <a:solidFill>
                  <a:prstClr val="black"/>
                </a:solidFill>
                <a:latin typeface="+mn-ea"/>
              </a:rPr>
              <a:t>신천지교회</a:t>
            </a:r>
            <a:endParaRPr lang="ko-KR" altLang="en-US" sz="2400" b="1" dirty="0">
              <a:solidFill>
                <a:prstClr val="black"/>
              </a:solidFill>
              <a:latin typeface="+mn-ea"/>
            </a:endParaRPr>
          </a:p>
        </p:txBody>
      </p:sp>
      <p:sp>
        <p:nvSpPr>
          <p:cNvPr id="11" name="오른쪽 화살표 10"/>
          <p:cNvSpPr/>
          <p:nvPr/>
        </p:nvSpPr>
        <p:spPr>
          <a:xfrm>
            <a:off x="4327401" y="1729383"/>
            <a:ext cx="376919" cy="517324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2" name="오른쪽 화살표 11"/>
          <p:cNvSpPr/>
          <p:nvPr/>
        </p:nvSpPr>
        <p:spPr>
          <a:xfrm>
            <a:off x="6502499" y="1729383"/>
            <a:ext cx="376919" cy="517324"/>
          </a:xfrm>
          <a:prstGeom prst="rightArrow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solidFill>
                <a:prstClr val="white"/>
              </a:solidFill>
              <a:latin typeface="+mn-ea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67544" y="2519447"/>
            <a:ext cx="1711139" cy="2061681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성경맛보기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약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10~15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회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가정집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카페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일대일 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1:1</a:t>
            </a:r>
          </a:p>
          <a:p>
            <a:pPr algn="ctr">
              <a:lnSpc>
                <a:spcPct val="120000"/>
              </a:lnSpc>
            </a:pPr>
            <a:r>
              <a:rPr lang="ko-KR" altLang="en-US" b="1" dirty="0" err="1" smtClean="0">
                <a:solidFill>
                  <a:prstClr val="white"/>
                </a:solidFill>
                <a:latin typeface="+mn-ea"/>
              </a:rPr>
              <a:t>일대이</a:t>
            </a: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 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1:2</a:t>
            </a:r>
            <a:endParaRPr lang="ko-KR" altLang="en-US" b="1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4" name="모서리가 둥근 직사각형 13"/>
          <p:cNvSpPr/>
          <p:nvPr/>
        </p:nvSpPr>
        <p:spPr>
          <a:xfrm>
            <a:off x="2631120" y="2519447"/>
            <a:ext cx="1711139" cy="2061681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면접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err="1" smtClean="0">
                <a:solidFill>
                  <a:prstClr val="white"/>
                </a:solidFill>
                <a:latin typeface="+mn-ea"/>
              </a:rPr>
              <a:t>복사비</a:t>
            </a:r>
            <a:endParaRPr lang="en-US" altLang="ko-KR" b="1" dirty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월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화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목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금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오전반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오후반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초급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중급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고급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6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개월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~8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개월</a:t>
            </a:r>
          </a:p>
        </p:txBody>
      </p:sp>
      <p:sp>
        <p:nvSpPr>
          <p:cNvPr id="15" name="모서리가 둥근 직사각형 14"/>
          <p:cNvSpPr/>
          <p:nvPr/>
        </p:nvSpPr>
        <p:spPr>
          <a:xfrm>
            <a:off x="4810410" y="2519447"/>
            <a:ext cx="1711139" cy="2061681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전도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>1</a:t>
            </a:r>
            <a:r>
              <a:rPr lang="ko-KR" altLang="en-US" b="1" smtClean="0">
                <a:solidFill>
                  <a:prstClr val="white"/>
                </a:solidFill>
                <a:latin typeface="+mn-ea"/>
              </a:rPr>
              <a:t>명이상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err="1" smtClean="0">
                <a:solidFill>
                  <a:prstClr val="white"/>
                </a:solidFill>
                <a:latin typeface="+mn-ea"/>
              </a:rPr>
              <a:t>교적부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각서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매달 수료</a:t>
            </a:r>
          </a:p>
        </p:txBody>
      </p:sp>
      <p:sp>
        <p:nvSpPr>
          <p:cNvPr id="16" name="모서리가 둥근 직사각형 15"/>
          <p:cNvSpPr/>
          <p:nvPr/>
        </p:nvSpPr>
        <p:spPr>
          <a:xfrm>
            <a:off x="6965317" y="2492896"/>
            <a:ext cx="1711139" cy="2061681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지문인식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인증카드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err="1" smtClean="0">
                <a:solidFill>
                  <a:prstClr val="white"/>
                </a:solidFill>
                <a:latin typeface="+mn-ea"/>
              </a:rPr>
              <a:t>새가족</a:t>
            </a: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 교육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부서편입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>
              <a:lnSpc>
                <a:spcPct val="120000"/>
              </a:lnSpc>
            </a:pP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각종교육</a:t>
            </a:r>
          </a:p>
        </p:txBody>
      </p:sp>
      <p:sp>
        <p:nvSpPr>
          <p:cNvPr id="17" name="모서리가 둥근 직사각형 16"/>
          <p:cNvSpPr/>
          <p:nvPr/>
        </p:nvSpPr>
        <p:spPr>
          <a:xfrm>
            <a:off x="467544" y="4751696"/>
            <a:ext cx="1711139" cy="1603082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친분관계형성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/>
            </a:r>
            <a:br>
              <a:rPr lang="en-US" altLang="ko-KR" b="1" dirty="0" smtClean="0">
                <a:solidFill>
                  <a:prstClr val="white"/>
                </a:solidFill>
                <a:latin typeface="+mn-ea"/>
              </a:rPr>
            </a:br>
            <a:r>
              <a:rPr lang="ko-KR" altLang="en-US" b="1" dirty="0">
                <a:solidFill>
                  <a:prstClr val="white"/>
                </a:solidFill>
                <a:latin typeface="+mn-ea"/>
              </a:rPr>
              <a:t>우연한 만남</a:t>
            </a:r>
            <a:endParaRPr lang="en-US" altLang="ko-KR" b="1" dirty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sz="1400" b="1" dirty="0">
                <a:solidFill>
                  <a:prstClr val="white"/>
                </a:solidFill>
                <a:latin typeface="+mn-ea"/>
              </a:rPr>
              <a:t>선교사</a:t>
            </a:r>
            <a:r>
              <a:rPr lang="en-US" altLang="ko-KR" sz="1400" b="1" dirty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sz="1400" b="1" dirty="0">
                <a:solidFill>
                  <a:prstClr val="white"/>
                </a:solidFill>
                <a:latin typeface="+mn-ea"/>
              </a:rPr>
              <a:t>전도사</a:t>
            </a:r>
            <a:r>
              <a:rPr lang="en-US" altLang="ko-KR" sz="1400" b="1" dirty="0">
                <a:solidFill>
                  <a:prstClr val="white"/>
                </a:solidFill>
                <a:latin typeface="+mn-ea"/>
              </a:rPr>
              <a:t>,</a:t>
            </a:r>
            <a:r>
              <a:rPr lang="ko-KR" altLang="en-US" sz="1400" b="1" dirty="0">
                <a:solidFill>
                  <a:prstClr val="white"/>
                </a:solidFill>
                <a:latin typeface="+mn-ea"/>
              </a:rPr>
              <a:t>목사</a:t>
            </a:r>
            <a:endParaRPr lang="en-US" altLang="ko-KR" sz="1400" b="1" dirty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sz="1400" b="1" dirty="0" smtClean="0">
                <a:solidFill>
                  <a:prstClr val="white"/>
                </a:solidFill>
                <a:latin typeface="+mn-ea"/>
              </a:rPr>
              <a:t>기</a:t>
            </a:r>
            <a:r>
              <a:rPr lang="en-US" altLang="ko-KR" sz="1400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sz="1400" b="1" dirty="0" smtClean="0">
                <a:solidFill>
                  <a:prstClr val="white"/>
                </a:solidFill>
                <a:latin typeface="+mn-ea"/>
              </a:rPr>
              <a:t>승</a:t>
            </a:r>
            <a:r>
              <a:rPr lang="en-US" altLang="ko-KR" sz="1400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sz="1400" b="1" dirty="0" smtClean="0">
                <a:solidFill>
                  <a:prstClr val="white"/>
                </a:solidFill>
                <a:latin typeface="+mn-ea"/>
              </a:rPr>
              <a:t>전</a:t>
            </a:r>
            <a:r>
              <a:rPr lang="en-US" altLang="ko-KR" sz="1400" b="1" dirty="0" smtClean="0">
                <a:solidFill>
                  <a:prstClr val="white"/>
                </a:solidFill>
                <a:latin typeface="+mn-ea"/>
              </a:rPr>
              <a:t>.</a:t>
            </a:r>
            <a:r>
              <a:rPr lang="ko-KR" altLang="en-US" sz="1400" b="1" dirty="0" smtClean="0">
                <a:solidFill>
                  <a:prstClr val="white"/>
                </a:solidFill>
                <a:latin typeface="+mn-ea"/>
              </a:rPr>
              <a:t>성경공부</a:t>
            </a:r>
            <a:r>
              <a:rPr lang="en-US" altLang="ko-KR" b="1" dirty="0" smtClean="0">
                <a:solidFill>
                  <a:prstClr val="white"/>
                </a:solidFill>
                <a:latin typeface="+mn-ea"/>
              </a:rPr>
              <a:t/>
            </a:r>
            <a:br>
              <a:rPr lang="en-US" altLang="ko-KR" b="1" dirty="0" smtClean="0">
                <a:solidFill>
                  <a:prstClr val="white"/>
                </a:solidFill>
                <a:latin typeface="+mn-ea"/>
              </a:rPr>
            </a:br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입막음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꿈 얘기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2631120" y="4751696"/>
            <a:ext cx="1711139" cy="1603082"/>
          </a:xfrm>
          <a:prstGeom prst="roundRect">
            <a:avLst>
              <a:gd name="adj" fmla="val 0"/>
            </a:avLst>
          </a:prstGeom>
          <a:ln/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큰 칠판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옆 짝꿍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시 위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교회비판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  <a:p>
            <a:pPr algn="ctr"/>
            <a:r>
              <a:rPr lang="ko-KR" altLang="en-US" b="1" dirty="0" smtClean="0">
                <a:solidFill>
                  <a:prstClr val="white"/>
                </a:solidFill>
                <a:latin typeface="+mn-ea"/>
              </a:rPr>
              <a:t>인터넷금지</a:t>
            </a:r>
            <a:endParaRPr lang="en-US" altLang="ko-KR" b="1" dirty="0" smtClean="0">
              <a:solidFill>
                <a:prstClr val="white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22858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35224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1  </a:t>
            </a:r>
            <a:r>
              <a:rPr lang="ko-KR" altLang="en-US" sz="4000" b="1" dirty="0" smtClean="0">
                <a:latin typeface="+mn-ea"/>
                <a:ea typeface="+mn-ea"/>
              </a:rPr>
              <a:t>호기심 유발 </a:t>
            </a:r>
            <a:r>
              <a:rPr lang="ko-KR" altLang="en-US" sz="4000" b="1" dirty="0" err="1" smtClean="0">
                <a:latin typeface="+mn-ea"/>
                <a:ea typeface="+mn-ea"/>
              </a:rPr>
              <a:t>멘트</a:t>
            </a:r>
            <a:r>
              <a:rPr lang="ko-KR" altLang="en-US" sz="2800" b="1" dirty="0" smtClean="0">
                <a:latin typeface="+mn-ea"/>
                <a:ea typeface="+mn-ea"/>
              </a:rPr>
              <a:t> </a:t>
            </a:r>
            <a:r>
              <a:rPr lang="en-US" altLang="ko-KR" sz="2800" b="1" dirty="0" smtClean="0">
                <a:latin typeface="+mn-ea"/>
                <a:ea typeface="+mn-ea"/>
              </a:rPr>
              <a:t>(</a:t>
            </a:r>
            <a:r>
              <a:rPr lang="ko-KR" altLang="en-US" sz="2800" b="1" dirty="0" smtClean="0">
                <a:latin typeface="+mn-ea"/>
                <a:ea typeface="+mn-ea"/>
              </a:rPr>
              <a:t>이런 말 하면 신천지다</a:t>
            </a:r>
            <a:r>
              <a:rPr lang="en-US" altLang="ko-KR" sz="2800" b="1" dirty="0" smtClean="0">
                <a:latin typeface="+mn-ea"/>
                <a:ea typeface="+mn-ea"/>
              </a:rPr>
              <a:t>!)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0" y="1440000"/>
            <a:ext cx="8388464" cy="4893647"/>
          </a:xfrm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장은 비유로 봐야 이해가 되지 않을까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 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1~2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창조는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육적창조를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빙자한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영적창조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3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뱀은 어떻게 말을 했을까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진짜 뱀일까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창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4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장을 보니 아담 이전에도 사람이 살고 있었다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24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지진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기근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난리는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육적인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것인가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24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장에서 화가 있다는 아이 밴 자 젖 먹이는 자는 누구며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도망가야 할 산은 무슨 산인가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24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주님 재림 하실 때 타고 오신다는 구름은 실제 구름인지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나팔은 무엇이며 몇 개를 불까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13222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직사각형 5"/>
          <p:cNvSpPr/>
          <p:nvPr/>
        </p:nvSpPr>
        <p:spPr>
          <a:xfrm>
            <a:off x="360001" y="5967744"/>
            <a:ext cx="8244447" cy="523220"/>
          </a:xfrm>
          <a:prstGeom prst="rect">
            <a:avLst/>
          </a:prstGeom>
          <a:solidFill>
            <a:srgbClr val="FFC000"/>
          </a:solidFill>
        </p:spPr>
        <p:txBody>
          <a:bodyPr wrap="square">
            <a:spAutoFit/>
          </a:bodyPr>
          <a:lstStyle/>
          <a:p>
            <a:r>
              <a:rPr lang="en-US" altLang="ko-KR" sz="2800" b="1" spc="-150" dirty="0">
                <a:latin typeface="+mn-ea"/>
              </a:rPr>
              <a:t> </a:t>
            </a:r>
            <a:r>
              <a:rPr lang="en-US" altLang="ko-KR" sz="2800" b="1" spc="-150" dirty="0" smtClean="0">
                <a:latin typeface="+mn-ea"/>
              </a:rPr>
              <a:t>    </a:t>
            </a:r>
            <a:r>
              <a:rPr lang="ko-KR" altLang="en-US" sz="2800" b="1" spc="-150" dirty="0" smtClean="0">
                <a:latin typeface="+mn-ea"/>
              </a:rPr>
              <a:t>못 </a:t>
            </a:r>
            <a:r>
              <a:rPr lang="ko-KR" altLang="en-US" sz="2800" b="1" spc="-150" dirty="0">
                <a:latin typeface="+mn-ea"/>
              </a:rPr>
              <a:t>듣던 것을 </a:t>
            </a:r>
            <a:r>
              <a:rPr lang="ko-KR" altLang="en-US" sz="2800" b="1" spc="-150" dirty="0" smtClean="0">
                <a:latin typeface="+mn-ea"/>
              </a:rPr>
              <a:t>들으면 호기심이 아닌 경계심</a:t>
            </a:r>
            <a:r>
              <a:rPr lang="en-US" altLang="ko-KR" sz="2800" b="1" spc="-150" dirty="0" smtClean="0">
                <a:latin typeface="+mn-ea"/>
              </a:rPr>
              <a:t>, </a:t>
            </a:r>
            <a:r>
              <a:rPr lang="ko-KR" altLang="en-US" sz="2800" b="1" spc="-150" dirty="0">
                <a:latin typeface="+mn-ea"/>
              </a:rPr>
              <a:t>혹시</a:t>
            </a:r>
            <a:r>
              <a:rPr lang="en-US" altLang="ko-KR" sz="2800" b="1" spc="-150" dirty="0">
                <a:latin typeface="+mn-ea"/>
              </a:rPr>
              <a:t>!</a:t>
            </a:r>
            <a:endParaRPr lang="ko-KR" altLang="en-US" b="1" spc="-150" dirty="0">
              <a:latin typeface="+mn-ea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52513"/>
          </a:xfrm>
        </p:spPr>
        <p:txBody>
          <a:bodyPr>
            <a:no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1  </a:t>
            </a:r>
            <a:r>
              <a:rPr lang="ko-KR" altLang="en-US" sz="4000" b="1" dirty="0">
                <a:latin typeface="+mn-ea"/>
                <a:ea typeface="+mn-ea"/>
              </a:rPr>
              <a:t>호기심 유발 </a:t>
            </a:r>
            <a:r>
              <a:rPr lang="ko-KR" altLang="en-US" sz="4000" b="1" dirty="0" err="1">
                <a:latin typeface="+mn-ea"/>
                <a:ea typeface="+mn-ea"/>
              </a:rPr>
              <a:t>멘트</a:t>
            </a:r>
            <a:r>
              <a:rPr lang="ko-KR" altLang="en-US" sz="2800" b="1" dirty="0">
                <a:latin typeface="+mn-ea"/>
                <a:ea typeface="+mn-ea"/>
              </a:rPr>
              <a:t> </a:t>
            </a:r>
            <a:r>
              <a:rPr lang="en-US" altLang="ko-KR" sz="2800" b="1" dirty="0">
                <a:latin typeface="+mn-ea"/>
                <a:ea typeface="+mn-ea"/>
              </a:rPr>
              <a:t>(</a:t>
            </a:r>
            <a:r>
              <a:rPr lang="ko-KR" altLang="en-US" sz="2800" b="1" dirty="0">
                <a:latin typeface="+mn-ea"/>
                <a:ea typeface="+mn-ea"/>
              </a:rPr>
              <a:t>이런 말 하면 신천지다</a:t>
            </a:r>
            <a:r>
              <a:rPr lang="en-US" altLang="ko-KR" sz="2800" b="1" dirty="0">
                <a:latin typeface="+mn-ea"/>
                <a:ea typeface="+mn-ea"/>
              </a:rPr>
              <a:t>!)</a:t>
            </a:r>
            <a:endParaRPr lang="ko-KR" altLang="en-US" sz="28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1" y="1440000"/>
            <a:ext cx="8532480" cy="4221248"/>
          </a:xfrm>
        </p:spPr>
        <p:txBody>
          <a:bodyPr>
            <a:no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말세에 어두워지고 떨어지는 해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달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별은 무엇일까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 천국 혼인잔치 집에 잡아 놓았다는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marL="0" indent="0">
              <a:buNone/>
            </a:pP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나의 소와 살진 짐승은 진짜 짐승일까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 천국 혼인잔치의 비유에서 예복은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마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25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 열 처녀의 비유에서 등과 기름은 과연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계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11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두 감람나무 곧 두 증인은 누구인가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계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해를 입은 여자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용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아이는 누구인가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계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13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장의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7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머리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10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뿔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666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짐승의 표는 무엇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? </a:t>
            </a:r>
          </a:p>
          <a:p>
            <a:pPr marL="0" indent="0">
              <a:buNone/>
            </a:pPr>
            <a:endParaRPr lang="ko-KR" altLang="en-US" sz="2800" b="1" dirty="0">
              <a:solidFill>
                <a:schemeClr val="bg1"/>
              </a:solidFill>
              <a:latin typeface="+mn-ea"/>
            </a:endParaRPr>
          </a:p>
        </p:txBody>
      </p:sp>
      <p:sp>
        <p:nvSpPr>
          <p:cNvPr id="4" name="오른쪽 화살표 3"/>
          <p:cNvSpPr/>
          <p:nvPr/>
        </p:nvSpPr>
        <p:spPr>
          <a:xfrm>
            <a:off x="467544" y="6003710"/>
            <a:ext cx="432048" cy="421162"/>
          </a:xfrm>
          <a:prstGeom prst="rightArrow">
            <a:avLst/>
          </a:prstGeom>
        </p:spPr>
        <p:style>
          <a:lnRef idx="1">
            <a:schemeClr val="dk1"/>
          </a:lnRef>
          <a:fillRef idx="3">
            <a:schemeClr val="dk1"/>
          </a:fillRef>
          <a:effectRef idx="2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b="1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690189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" grpId="0"/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-14996" y="-4998"/>
            <a:ext cx="9158996" cy="1057734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2  </a:t>
            </a:r>
            <a:r>
              <a:rPr lang="ko-KR" altLang="en-US" sz="4000" b="1" dirty="0">
                <a:latin typeface="+mn-ea"/>
                <a:ea typeface="+mn-ea"/>
              </a:rPr>
              <a:t>센터 초등과정 </a:t>
            </a:r>
            <a:r>
              <a:rPr lang="ko-KR" altLang="en-US" sz="4000" b="1" dirty="0" smtClean="0">
                <a:latin typeface="+mn-ea"/>
                <a:ea typeface="+mn-ea"/>
              </a:rPr>
              <a:t>제목</a:t>
            </a:r>
            <a:r>
              <a:rPr lang="en-US" altLang="ko-KR" sz="3200" b="1" dirty="0">
                <a:latin typeface="+mn-ea"/>
                <a:ea typeface="+mn-ea"/>
              </a:rPr>
              <a:t>(</a:t>
            </a:r>
            <a:r>
              <a:rPr lang="ko-KR" altLang="en-US" sz="3200" b="1" dirty="0">
                <a:latin typeface="+mn-ea"/>
                <a:ea typeface="+mn-ea"/>
              </a:rPr>
              <a:t>비유풀이</a:t>
            </a:r>
            <a:r>
              <a:rPr lang="en-US" altLang="ko-KR" sz="3200" b="1" dirty="0">
                <a:latin typeface="+mn-ea"/>
                <a:ea typeface="+mn-ea"/>
              </a:rPr>
              <a:t>)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0" y="1440000"/>
            <a:ext cx="8460472" cy="4659737"/>
          </a:xfr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1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선악구분                        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2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성경개론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3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성경의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예언과 비유              </a:t>
            </a:r>
          </a:p>
          <a:p>
            <a:r>
              <a:rPr lang="en-US" altLang="ko-KR" sz="2800" b="1" dirty="0">
                <a:solidFill>
                  <a:srgbClr val="FFFF00"/>
                </a:solidFill>
                <a:latin typeface="+mn-ea"/>
              </a:rPr>
              <a:t>4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씨 밭 나무 새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5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때를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따라주는 양식과 비유한 누룩 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6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그릇 저울 지팡이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7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비유한 불 향로 가마   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8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빛과 등대 소경 귀머거리 예복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9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비유한 보물 부자 노래</a:t>
            </a:r>
          </a:p>
        </p:txBody>
      </p:sp>
    </p:spTree>
    <p:extLst>
      <p:ext uri="{BB962C8B-B14F-4D97-AF65-F5344CB8AC3E}">
        <p14:creationId xmlns:p14="http://schemas.microsoft.com/office/powerpoint/2010/main" val="3916945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-14996" y="-4998"/>
            <a:ext cx="9158996" cy="1057734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2  </a:t>
            </a:r>
            <a:r>
              <a:rPr lang="ko-KR" altLang="en-US" sz="4000" b="1" dirty="0">
                <a:latin typeface="+mn-ea"/>
                <a:ea typeface="+mn-ea"/>
              </a:rPr>
              <a:t>센터 초등과정 </a:t>
            </a:r>
            <a:r>
              <a:rPr lang="ko-KR" altLang="en-US" sz="4000" b="1" dirty="0" smtClean="0">
                <a:latin typeface="+mn-ea"/>
                <a:ea typeface="+mn-ea"/>
              </a:rPr>
              <a:t>제목</a:t>
            </a:r>
            <a:r>
              <a:rPr lang="en-US" altLang="ko-KR" sz="3200" b="1" dirty="0">
                <a:latin typeface="+mn-ea"/>
                <a:ea typeface="+mn-ea"/>
              </a:rPr>
              <a:t>(</a:t>
            </a:r>
            <a:r>
              <a:rPr lang="ko-KR" altLang="en-US" sz="3200" b="1" dirty="0">
                <a:latin typeface="+mn-ea"/>
                <a:ea typeface="+mn-ea"/>
              </a:rPr>
              <a:t>비유풀이</a:t>
            </a:r>
            <a:r>
              <a:rPr lang="en-US" altLang="ko-KR" sz="3200" b="1" dirty="0">
                <a:latin typeface="+mn-ea"/>
                <a:ea typeface="+mn-ea"/>
              </a:rPr>
              <a:t>)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0" y="1440000"/>
            <a:ext cx="8460472" cy="5176802"/>
          </a:xfrm>
        </p:spPr>
        <p:txBody>
          <a:bodyPr wrap="square">
            <a:spAutoFit/>
          </a:bodyPr>
          <a:lstStyle/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10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비유한 물 샘 강        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11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바다 어부 그물 고기 배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12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비유한 짐승 머리 뿔 꼬리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13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어린 양의 피와 살 포도주 감람유</a:t>
            </a:r>
          </a:p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특강  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1)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태초의 말씀과 창조특강  </a:t>
            </a:r>
          </a:p>
          <a:p>
            <a:pPr marL="0" indent="0"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    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    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거듭남의 성장과정과 인내의 믿음</a:t>
            </a:r>
          </a:p>
          <a:p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14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비유한 산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15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인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표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)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나팔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16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비유한 돌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우상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17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생물과 바람</a:t>
            </a:r>
          </a:p>
        </p:txBody>
      </p:sp>
    </p:spTree>
    <p:extLst>
      <p:ext uri="{BB962C8B-B14F-4D97-AF65-F5344CB8AC3E}">
        <p14:creationId xmlns:p14="http://schemas.microsoft.com/office/powerpoint/2010/main" val="29085451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-14996" y="-4998"/>
            <a:ext cx="9158996" cy="1057734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2  </a:t>
            </a:r>
            <a:r>
              <a:rPr lang="ko-KR" altLang="en-US" sz="4000" b="1" dirty="0">
                <a:latin typeface="+mn-ea"/>
                <a:ea typeface="+mn-ea"/>
              </a:rPr>
              <a:t>센터 초등과정 </a:t>
            </a:r>
            <a:r>
              <a:rPr lang="ko-KR" altLang="en-US" sz="4000" b="1" dirty="0" smtClean="0">
                <a:latin typeface="+mn-ea"/>
                <a:ea typeface="+mn-ea"/>
              </a:rPr>
              <a:t>제목</a:t>
            </a:r>
            <a:r>
              <a:rPr lang="en-US" altLang="ko-KR" sz="3200" b="1" dirty="0">
                <a:latin typeface="+mn-ea"/>
                <a:ea typeface="+mn-ea"/>
              </a:rPr>
              <a:t>(</a:t>
            </a:r>
            <a:r>
              <a:rPr lang="ko-KR" altLang="en-US" sz="3200" b="1" dirty="0">
                <a:latin typeface="+mn-ea"/>
                <a:ea typeface="+mn-ea"/>
              </a:rPr>
              <a:t>비유풀이</a:t>
            </a:r>
            <a:r>
              <a:rPr lang="en-US" altLang="ko-KR" sz="3200" b="1" dirty="0">
                <a:latin typeface="+mn-ea"/>
                <a:ea typeface="+mn-ea"/>
              </a:rPr>
              <a:t>)</a:t>
            </a:r>
            <a:endParaRPr lang="ko-KR" altLang="en-US" sz="32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360000" y="1440000"/>
            <a:ext cx="8460472" cy="4659737"/>
          </a:xfrm>
        </p:spPr>
        <p:txBody>
          <a:bodyPr wrap="square">
            <a:spAutoFit/>
          </a:bodyPr>
          <a:lstStyle/>
          <a:p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특강 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이단과 정통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18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죽음과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부활         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19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비유한 신랑 신부 과부 고아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20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예루살렘과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바벨론  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21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천지와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해 달 별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22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과 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세가지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이스라엘  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23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과 말씀과 </a:t>
            </a:r>
            <a:r>
              <a:rPr lang="ko-KR" altLang="en-US" sz="2800" b="1" dirty="0" err="1">
                <a:solidFill>
                  <a:schemeClr val="bg1"/>
                </a:solidFill>
                <a:latin typeface="+mn-ea"/>
              </a:rPr>
              <a:t>시온산</a:t>
            </a:r>
            <a:endParaRPr lang="ko-KR" altLang="en-US" sz="2800" b="1" dirty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24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천국과 지옥의 열쇠와 비밀</a:t>
            </a: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25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비유한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새 포도주와 새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부대 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26</a:t>
            </a:r>
            <a:r>
              <a:rPr lang="ko-KR" altLang="en-US" sz="2800" b="1">
                <a:solidFill>
                  <a:schemeClr val="bg1"/>
                </a:solidFill>
                <a:latin typeface="+mn-ea"/>
              </a:rPr>
              <a:t>과 </a:t>
            </a:r>
            <a:r>
              <a:rPr lang="ko-KR" altLang="en-US" sz="2800" b="1" smtClean="0">
                <a:solidFill>
                  <a:schemeClr val="bg1"/>
                </a:solidFill>
                <a:latin typeface="+mn-ea"/>
              </a:rPr>
              <a:t> 길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예비 사자와 약속의 목자</a:t>
            </a:r>
          </a:p>
        </p:txBody>
      </p:sp>
    </p:spTree>
    <p:extLst>
      <p:ext uri="{BB962C8B-B14F-4D97-AF65-F5344CB8AC3E}">
        <p14:creationId xmlns:p14="http://schemas.microsoft.com/office/powerpoint/2010/main" val="14679122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4331" t="32899" r="38182" b="12503"/>
          <a:stretch/>
        </p:blipFill>
        <p:spPr>
          <a:xfrm>
            <a:off x="517396" y="1916832"/>
            <a:ext cx="8087052" cy="4320480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-14996" y="-4998"/>
            <a:ext cx="9158996" cy="10577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3  </a:t>
            </a:r>
            <a:r>
              <a:rPr lang="ko-KR" altLang="en-US" sz="4000" b="1" dirty="0" smtClean="0">
                <a:latin typeface="+mn-ea"/>
                <a:ea typeface="+mn-ea"/>
              </a:rPr>
              <a:t>이런 그림 가르치면 신천지입니다</a:t>
            </a:r>
            <a:r>
              <a:rPr lang="en-US" altLang="ko-KR" sz="4000" b="1" dirty="0" smtClean="0">
                <a:latin typeface="+mn-ea"/>
                <a:ea typeface="+mn-ea"/>
              </a:rPr>
              <a:t>.</a:t>
            </a:r>
            <a:endParaRPr lang="ko-KR" altLang="en-US" sz="32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820794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2"/>
          <a:srcRect l="25194" t="12201" r="17320" b="36700"/>
          <a:stretch/>
        </p:blipFill>
        <p:spPr>
          <a:xfrm>
            <a:off x="539552" y="1844824"/>
            <a:ext cx="8136904" cy="4068452"/>
          </a:xfrm>
          <a:prstGeom prst="rect">
            <a:avLst/>
          </a:prstGeom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-14996" y="-4998"/>
            <a:ext cx="9158996" cy="105773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3  </a:t>
            </a:r>
            <a:r>
              <a:rPr lang="ko-KR" altLang="en-US" sz="4000" b="1" dirty="0" smtClean="0">
                <a:latin typeface="+mn-ea"/>
                <a:ea typeface="+mn-ea"/>
              </a:rPr>
              <a:t>이런 그림 가르치면 신천지입니다</a:t>
            </a:r>
            <a:r>
              <a:rPr lang="en-US" altLang="ko-KR" sz="4000" b="1" dirty="0" smtClean="0">
                <a:latin typeface="+mn-ea"/>
                <a:ea typeface="+mn-ea"/>
              </a:rPr>
              <a:t>.</a:t>
            </a:r>
            <a:endParaRPr lang="ko-KR" altLang="en-US" sz="32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41801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52736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4  </a:t>
            </a:r>
            <a:r>
              <a:rPr lang="ko-KR" altLang="en-US" sz="4000" b="1" dirty="0" smtClean="0">
                <a:latin typeface="+mn-ea"/>
                <a:ea typeface="+mn-ea"/>
              </a:rPr>
              <a:t>신천지 성경공부 </a:t>
            </a:r>
            <a:r>
              <a:rPr lang="ko-KR" altLang="en-US" sz="4000" b="1" dirty="0" err="1" smtClean="0">
                <a:latin typeface="+mn-ea"/>
                <a:ea typeface="+mn-ea"/>
              </a:rPr>
              <a:t>식별법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sz="quarter" idx="4294967295"/>
          </p:nvPr>
        </p:nvSpPr>
        <p:spPr>
          <a:xfrm>
            <a:off x="0" y="1052736"/>
            <a:ext cx="9144000" cy="5792355"/>
          </a:xfr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매주 월화목금 오전 저녁반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err="1" smtClean="0">
                <a:solidFill>
                  <a:schemeClr val="bg1"/>
                </a:solidFill>
                <a:latin typeface="+mn-ea"/>
              </a:rPr>
              <a:t>복사비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몇 만원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6~8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개월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사도신경을 고백하지 않는다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.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본디오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빌라도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편을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든다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 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세례 요한은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배도자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,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천국 못 갔다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.</a:t>
            </a:r>
          </a:p>
          <a:p>
            <a:pPr marL="0" indent="0" algn="just">
              <a:spcBef>
                <a:spcPts val="0"/>
              </a:spcBef>
              <a:spcAft>
                <a:spcPts val="800"/>
              </a:spcAft>
              <a:buNone/>
            </a:pP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요한 </a:t>
            </a:r>
            <a:r>
              <a:rPr lang="ko-KR" altLang="en-US" sz="2800" b="1" dirty="0" err="1" smtClean="0">
                <a:solidFill>
                  <a:srgbClr val="FFFF00"/>
                </a:solidFill>
                <a:latin typeface="+mn-ea"/>
              </a:rPr>
              <a:t>칼빈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(John Calvin)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은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살인마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이다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. </a:t>
            </a: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거짓말 능함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연기력 탁월하고 천사 같이 가장한다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.</a:t>
            </a:r>
          </a:p>
          <a:p>
            <a:pPr>
              <a:buClr>
                <a:schemeClr val="bg1"/>
              </a:buClr>
            </a:pP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성경공부 시 오직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한글개역성경</a:t>
            </a: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 만을 사용한다</a:t>
            </a:r>
            <a:endParaRPr lang="en-US" altLang="ko-KR" sz="2800" b="1" dirty="0">
              <a:solidFill>
                <a:schemeClr val="bg1"/>
              </a:solidFill>
              <a:latin typeface="+mn-ea"/>
            </a:endParaRPr>
          </a:p>
          <a:p>
            <a:pPr>
              <a:buClr>
                <a:schemeClr val="bg1"/>
              </a:buClr>
            </a:pP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인터넷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을 보는 날에는 정녕 죽으리라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선악과</a:t>
            </a:r>
            <a:r>
              <a:rPr lang="en-US" altLang="ko-KR" sz="2800" b="1" dirty="0">
                <a:solidFill>
                  <a:schemeClr val="bg1"/>
                </a:solidFill>
                <a:latin typeface="+mn-ea"/>
              </a:rPr>
              <a:t>)</a:t>
            </a:r>
          </a:p>
          <a:p>
            <a:pPr>
              <a:buClr>
                <a:schemeClr val="bg1"/>
              </a:buClr>
            </a:pPr>
            <a:r>
              <a:rPr lang="ko-KR" altLang="en-US" sz="2800" b="1" dirty="0">
                <a:solidFill>
                  <a:schemeClr val="bg1"/>
                </a:solidFill>
                <a:latin typeface="+mn-ea"/>
              </a:rPr>
              <a:t>공부하는 것을 누구에게도 말하지 말라고 </a:t>
            </a:r>
            <a:r>
              <a:rPr lang="ko-KR" altLang="en-US" sz="2800" b="1" dirty="0">
                <a:solidFill>
                  <a:srgbClr val="FFFF00"/>
                </a:solidFill>
                <a:latin typeface="+mn-ea"/>
              </a:rPr>
              <a:t>입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단속</a:t>
            </a:r>
            <a:endParaRPr lang="en-US" altLang="ko-KR" sz="2800" b="1" dirty="0" smtClean="0">
              <a:solidFill>
                <a:srgbClr val="FFFF00"/>
              </a:solidFill>
              <a:latin typeface="+mn-ea"/>
            </a:endParaRPr>
          </a:p>
          <a:p>
            <a:pPr>
              <a:buClr>
                <a:schemeClr val="bg1"/>
              </a:buClr>
            </a:pP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옆 짝꿍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은 신천지인</a:t>
            </a:r>
            <a:r>
              <a:rPr lang="en-US" altLang="ko-KR" sz="28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800" b="1" dirty="0" smtClean="0">
                <a:solidFill>
                  <a:schemeClr val="bg1"/>
                </a:solidFill>
                <a:latin typeface="+mn-ea"/>
              </a:rPr>
              <a:t>교육 장소 건물 밖 </a:t>
            </a:r>
            <a:r>
              <a:rPr lang="ko-KR" altLang="en-US" sz="2800" b="1" dirty="0" smtClean="0">
                <a:solidFill>
                  <a:srgbClr val="FFFF00"/>
                </a:solidFill>
                <a:latin typeface="+mn-ea"/>
              </a:rPr>
              <a:t>간판이 없다</a:t>
            </a:r>
            <a:r>
              <a:rPr lang="en-US" altLang="ko-KR" sz="2800" b="1" dirty="0" smtClean="0">
                <a:solidFill>
                  <a:srgbClr val="FFFF00"/>
                </a:solidFill>
                <a:latin typeface="+mn-ea"/>
              </a:rPr>
              <a:t>.</a:t>
            </a: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800"/>
              </a:spcAft>
            </a:pPr>
            <a:endParaRPr lang="en-US" altLang="ko-KR" sz="2800" b="1" dirty="0" smtClean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0093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그림 1" descr="강동구 소망tree_1"/>
          <p:cNvPicPr>
            <a:picLocks noGrp="1" noChangeAspect="1"/>
          </p:cNvPicPr>
          <p:nvPr isPhoto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4517"/>
          <a:stretch/>
        </p:blipFill>
        <p:spPr bwMode="auto">
          <a:xfrm>
            <a:off x="4836336" y="1556792"/>
            <a:ext cx="4128152" cy="4941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 </a:t>
            </a:r>
            <a:r>
              <a:rPr lang="ko-KR" altLang="en-US" sz="4000" b="1" dirty="0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dirty="0" err="1" smtClean="0">
                <a:latin typeface="+mn-ea"/>
                <a:ea typeface="+mn-ea"/>
              </a:rPr>
              <a:t>복음방</a:t>
            </a:r>
            <a:r>
              <a:rPr lang="en-US" altLang="ko-KR" sz="4000" b="1" dirty="0" smtClean="0"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  <p:pic>
        <p:nvPicPr>
          <p:cNvPr id="4" name="그림 3" descr="경기 안양시 동안구 호계1동 센터_1"/>
          <p:cNvPicPr>
            <a:picLocks noGrp="1" noChangeAspect="1"/>
          </p:cNvPicPr>
          <p:nvPr isPhoto="1"/>
        </p:nvPicPr>
        <p:blipFill rotWithShape="1">
          <a:blip r:embed="rId3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50" t="20731" r="4150" b="19851"/>
          <a:stretch/>
        </p:blipFill>
        <p:spPr>
          <a:xfrm>
            <a:off x="365723" y="1556792"/>
            <a:ext cx="3918245" cy="494116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5026241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228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ChangeArrowheads="1"/>
          </p:cNvSpPr>
          <p:nvPr/>
        </p:nvSpPr>
        <p:spPr bwMode="auto">
          <a:xfrm>
            <a:off x="0" y="-292387"/>
            <a:ext cx="35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buClr>
                <a:schemeClr val="accent2"/>
              </a:buClr>
              <a:buFont typeface="Wingdings 2" pitchFamily="18" charset="2"/>
              <a:buChar char="²"/>
              <a:defRPr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buClr>
                <a:srgbClr val="08BBDB"/>
              </a:buClr>
              <a:buSzPct val="85000"/>
              <a:buFont typeface="Wingdings" pitchFamily="2" charset="2"/>
              <a:buChar char="u"/>
              <a:defRPr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buClr>
                <a:srgbClr val="687CDD"/>
              </a:buClr>
              <a:buSzPct val="80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buClr>
                <a:srgbClr val="28C874"/>
              </a:buClr>
              <a:buSzPct val="75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FF0066"/>
              </a:solidFill>
              <a:latin typeface="+mn-ea"/>
              <a:ea typeface="+mn-ea"/>
            </a:endParaRPr>
          </a:p>
        </p:txBody>
      </p:sp>
      <p:pic>
        <p:nvPicPr>
          <p:cNvPr id="541699" name="Picture 3" descr="복음방-5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747"/>
          <a:stretch/>
        </p:blipFill>
        <p:spPr bwMode="auto">
          <a:xfrm>
            <a:off x="755576" y="1556792"/>
            <a:ext cx="7416824" cy="46958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 </a:t>
            </a:r>
            <a:r>
              <a:rPr lang="ko-KR" altLang="en-US" sz="4000" b="1" dirty="0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dirty="0" smtClean="0">
                <a:latin typeface="+mn-ea"/>
                <a:ea typeface="+mn-ea"/>
              </a:rPr>
              <a:t>카페 형</a:t>
            </a:r>
            <a:r>
              <a:rPr lang="en-US" altLang="ko-KR" sz="4000" b="1" dirty="0" smtClean="0">
                <a:latin typeface="+mn-ea"/>
                <a:ea typeface="+mn-ea"/>
              </a:rPr>
              <a:t> </a:t>
            </a:r>
            <a:r>
              <a:rPr lang="ko-KR" altLang="en-US" sz="4000" b="1" dirty="0" err="1" smtClean="0">
                <a:latin typeface="+mn-ea"/>
                <a:ea typeface="+mn-ea"/>
              </a:rPr>
              <a:t>복음방</a:t>
            </a:r>
            <a:r>
              <a:rPr lang="en-US" altLang="ko-KR" sz="4000" b="1" dirty="0" smtClean="0">
                <a:latin typeface="+mn-ea"/>
                <a:ea typeface="+mn-ea"/>
              </a:rPr>
              <a:t>) 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59849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1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541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Rectangle 2"/>
          <p:cNvSpPr>
            <a:spLocks noChangeArrowheads="1"/>
          </p:cNvSpPr>
          <p:nvPr/>
        </p:nvSpPr>
        <p:spPr bwMode="auto">
          <a:xfrm>
            <a:off x="0" y="-292387"/>
            <a:ext cx="35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buClr>
                <a:schemeClr val="accent2"/>
              </a:buClr>
              <a:buFont typeface="Wingdings 2" pitchFamily="18" charset="2"/>
              <a:buChar char="²"/>
              <a:defRPr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buClr>
                <a:srgbClr val="08BBDB"/>
              </a:buClr>
              <a:buSzPct val="85000"/>
              <a:buFont typeface="Wingdings" pitchFamily="2" charset="2"/>
              <a:buChar char="u"/>
              <a:defRPr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buClr>
                <a:srgbClr val="687CDD"/>
              </a:buClr>
              <a:buSzPct val="80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buClr>
                <a:srgbClr val="28C874"/>
              </a:buClr>
              <a:buSzPct val="75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FF0066"/>
              </a:solidFill>
              <a:latin typeface="+mn-ea"/>
              <a:ea typeface="+mn-ea"/>
            </a:endParaRPr>
          </a:p>
        </p:txBody>
      </p:sp>
      <p:pic>
        <p:nvPicPr>
          <p:cNvPr id="543747" name="Picture 3" descr="복음방-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628800"/>
            <a:ext cx="6204181" cy="46531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</a:t>
            </a:r>
            <a:r>
              <a:rPr lang="ko-KR" altLang="en-US" sz="4000" b="1" dirty="0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dirty="0" smtClean="0">
                <a:latin typeface="+mn-ea"/>
                <a:ea typeface="+mn-ea"/>
              </a:rPr>
              <a:t>카페 형 </a:t>
            </a:r>
            <a:r>
              <a:rPr lang="ko-KR" altLang="en-US" sz="4000" b="1" dirty="0" err="1" smtClean="0">
                <a:latin typeface="+mn-ea"/>
                <a:ea typeface="+mn-ea"/>
              </a:rPr>
              <a:t>복음방</a:t>
            </a:r>
            <a:r>
              <a:rPr lang="en-US" altLang="ko-KR" sz="4000" b="1" dirty="0" smtClean="0"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74037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3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5437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5437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9026" name="그림 1" descr="경기 김포시 북변동 글로벌 센터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484784"/>
            <a:ext cx="6804248" cy="51031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dirty="0" smtClean="0">
                <a:solidFill>
                  <a:schemeClr val="bg1"/>
                </a:solidFill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      </a:t>
            </a:r>
            <a:r>
              <a:rPr lang="ko-KR" altLang="en-US" sz="40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신천지 교육장소 </a:t>
            </a:r>
            <a:r>
              <a:rPr lang="en-US" altLang="ko-KR" sz="40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(</a:t>
            </a:r>
            <a:r>
              <a:rPr lang="ko-KR" altLang="en-US" sz="40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센터</a:t>
            </a:r>
            <a:r>
              <a:rPr lang="en-US" altLang="ko-KR" sz="4000" dirty="0" smtClean="0">
                <a:latin typeface="08서울남산체 EB" panose="02020603020101020101" pitchFamily="18" charset="-127"/>
                <a:ea typeface="08서울남산체 EB" panose="02020603020101020101" pitchFamily="18" charset="-127"/>
              </a:rPr>
              <a:t>)</a:t>
            </a:r>
            <a:endParaRPr lang="ko-KR" altLang="en-US" sz="4000" dirty="0">
              <a:latin typeface="08서울남산체 EB" panose="02020603020101020101" pitchFamily="18" charset="-127"/>
              <a:ea typeface="08서울남산체 E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671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29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그림 1" descr="경기 김포시 북변동 센터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412776"/>
            <a:ext cx="6624736" cy="49685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 </a:t>
            </a:r>
            <a:r>
              <a:rPr lang="ko-KR" altLang="en-US" sz="4000" b="1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smtClean="0">
                <a:latin typeface="+mn-ea"/>
                <a:ea typeface="+mn-ea"/>
              </a:rPr>
              <a:t>센터</a:t>
            </a:r>
            <a:r>
              <a:rPr lang="en-US" altLang="ko-KR" sz="4000" b="1" dirty="0" smtClean="0"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7037881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0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074" name="그림 1" descr="경기 안양시 동안구 호계1동 센터_2"/>
          <p:cNvPicPr>
            <a:picLocks noGrp="1" noChangeAspect="1"/>
          </p:cNvPicPr>
          <p:nvPr isPhoto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7" y="1556792"/>
            <a:ext cx="7128793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 </a:t>
            </a:r>
            <a:r>
              <a:rPr lang="ko-KR" altLang="en-US" sz="4000" b="1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smtClean="0">
                <a:latin typeface="+mn-ea"/>
                <a:ea typeface="+mn-ea"/>
              </a:rPr>
              <a:t>센터</a:t>
            </a:r>
            <a:r>
              <a:rPr lang="en-US" altLang="ko-KR" sz="4000" b="1" dirty="0" smtClean="0"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993189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1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098" name="Rectangle 2"/>
          <p:cNvSpPr>
            <a:spLocks noChangeArrowheads="1"/>
          </p:cNvSpPr>
          <p:nvPr/>
        </p:nvSpPr>
        <p:spPr bwMode="auto">
          <a:xfrm>
            <a:off x="0" y="-292387"/>
            <a:ext cx="356188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buClr>
                <a:schemeClr val="accent2"/>
              </a:buClr>
              <a:buFont typeface="Wingdings 2" pitchFamily="18" charset="2"/>
              <a:buChar char="²"/>
              <a:defRPr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buClr>
                <a:srgbClr val="08BBDB"/>
              </a:buClr>
              <a:buSzPct val="85000"/>
              <a:buFont typeface="Wingdings" pitchFamily="2" charset="2"/>
              <a:buChar char="u"/>
              <a:defRPr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buClr>
                <a:srgbClr val="687CDD"/>
              </a:buClr>
              <a:buSzPct val="80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buClr>
                <a:srgbClr val="28C874"/>
              </a:buClr>
              <a:buSzPct val="75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FF0066"/>
              </a:solidFill>
              <a:latin typeface="+mn-ea"/>
              <a:ea typeface="+mn-ea"/>
            </a:endParaRPr>
          </a:p>
        </p:txBody>
      </p:sp>
      <p:pic>
        <p:nvPicPr>
          <p:cNvPr id="542723" name="Picture 3" descr="복음방-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484784"/>
            <a:ext cx="7272808" cy="47525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2100" name="직사각형 3"/>
          <p:cNvSpPr>
            <a:spLocks noChangeArrowheads="1"/>
          </p:cNvSpPr>
          <p:nvPr/>
        </p:nvSpPr>
        <p:spPr bwMode="auto">
          <a:xfrm>
            <a:off x="2286000" y="182563"/>
            <a:ext cx="4572000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Clr>
                <a:schemeClr val="accent2"/>
              </a:buClr>
              <a:buFont typeface="Wingdings 2" pitchFamily="18" charset="2"/>
              <a:buChar char="²"/>
              <a:defRPr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buClr>
                <a:srgbClr val="08BBDB"/>
              </a:buClr>
              <a:buSzPct val="85000"/>
              <a:buFont typeface="Wingdings" pitchFamily="2" charset="2"/>
              <a:buChar char="u"/>
              <a:defRPr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buClr>
                <a:srgbClr val="687CDD"/>
              </a:buClr>
              <a:buSzPct val="80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buClr>
                <a:srgbClr val="28C874"/>
              </a:buClr>
              <a:buSzPct val="75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</p:txBody>
      </p:sp>
      <p:sp>
        <p:nvSpPr>
          <p:cNvPr id="132101" name="직사각형 4"/>
          <p:cNvSpPr>
            <a:spLocks noChangeArrowheads="1"/>
          </p:cNvSpPr>
          <p:nvPr/>
        </p:nvSpPr>
        <p:spPr bwMode="auto">
          <a:xfrm>
            <a:off x="2286000" y="182563"/>
            <a:ext cx="4572000" cy="6492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buClr>
                <a:schemeClr val="accent2"/>
              </a:buClr>
              <a:buFont typeface="Wingdings 2" pitchFamily="18" charset="2"/>
              <a:buChar char="²"/>
              <a:defRPr sz="32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1pPr>
            <a:lvl2pPr marL="742950" indent="-285750" eaLnBrk="0" hangingPunct="0">
              <a:buClr>
                <a:srgbClr val="08BBDB"/>
              </a:buClr>
              <a:buSzPct val="85000"/>
              <a:buFont typeface="Wingdings" pitchFamily="2" charset="2"/>
              <a:buChar char="u"/>
              <a:defRPr sz="28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2pPr>
            <a:lvl3pPr marL="1143000" indent="-228600" eaLnBrk="0" hangingPunct="0">
              <a:buClr>
                <a:srgbClr val="687CDD"/>
              </a:buClr>
              <a:buSzPct val="80000"/>
              <a:buFont typeface="Wingdings" pitchFamily="2" charset="2"/>
              <a:buChar char="u"/>
              <a:defRPr sz="26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3pPr>
            <a:lvl4pPr marL="1600200" indent="-228600" eaLnBrk="0" hangingPunct="0">
              <a:buClr>
                <a:srgbClr val="28C874"/>
              </a:buClr>
              <a:buSzPct val="75000"/>
              <a:buFont typeface="Wingdings" pitchFamily="2" charset="2"/>
              <a:buChar char="u"/>
              <a:defRPr sz="24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4pPr>
            <a:lvl5pPr marL="2057400" indent="-228600" eaLnBrk="0" hangingPunct="0"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E47963"/>
              </a:buClr>
              <a:buSzPct val="70000"/>
              <a:buFont typeface="Wingdings" pitchFamily="2" charset="2"/>
              <a:buChar char="u"/>
              <a:defRPr sz="2000">
                <a:solidFill>
                  <a:schemeClr val="tx1"/>
                </a:solidFill>
                <a:latin typeface="Verdana" pitchFamily="34" charset="0"/>
                <a:ea typeface="맑은 고딕" pitchFamily="50" charset="-127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Tx/>
              <a:buFontTx/>
              <a:buChar char="•"/>
            </a:pPr>
            <a:endParaRPr kumimoji="1" lang="ko-KR" altLang="en-US" b="1">
              <a:solidFill>
                <a:srgbClr val="006270"/>
              </a:solidFill>
              <a:latin typeface="+mn-ea"/>
              <a:ea typeface="+mn-ea"/>
            </a:endParaRPr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0" y="0"/>
            <a:ext cx="9144000" cy="10527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    </a:t>
            </a:r>
            <a:r>
              <a:rPr lang="ko-KR" altLang="en-US" sz="4000" b="1" dirty="0" smtClean="0">
                <a:latin typeface="+mn-ea"/>
                <a:ea typeface="+mn-ea"/>
              </a:rPr>
              <a:t>신천지 교육장소 </a:t>
            </a:r>
            <a:r>
              <a:rPr lang="en-US" altLang="ko-KR" sz="4000" b="1" dirty="0" smtClean="0">
                <a:latin typeface="+mn-ea"/>
                <a:ea typeface="+mn-ea"/>
              </a:rPr>
              <a:t>(</a:t>
            </a:r>
            <a:r>
              <a:rPr lang="ko-KR" altLang="en-US" sz="4000" b="1" dirty="0" smtClean="0">
                <a:latin typeface="+mn-ea"/>
                <a:ea typeface="+mn-ea"/>
              </a:rPr>
              <a:t>센터</a:t>
            </a:r>
            <a:r>
              <a:rPr lang="en-US" altLang="ko-KR" sz="4000" b="1" dirty="0" smtClean="0">
                <a:latin typeface="+mn-ea"/>
                <a:ea typeface="+mn-ea"/>
              </a:rPr>
              <a:t>)</a:t>
            </a:r>
            <a:endParaRPr lang="ko-KR" altLang="en-US" sz="4000" b="1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2521276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427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4294967295"/>
          </p:nvPr>
        </p:nvSpPr>
        <p:spPr>
          <a:xfrm>
            <a:off x="0" y="0"/>
            <a:ext cx="9144000" cy="1052736"/>
          </a:xfrm>
        </p:spPr>
        <p:txBody>
          <a:bodyPr>
            <a:normAutofit/>
          </a:bodyPr>
          <a:lstStyle/>
          <a:p>
            <a:pPr algn="l"/>
            <a:r>
              <a:rPr lang="en-US" altLang="ko-KR" sz="4000" b="1" dirty="0" smtClean="0">
                <a:solidFill>
                  <a:schemeClr val="bg1"/>
                </a:solidFill>
                <a:latin typeface="+mn-ea"/>
                <a:ea typeface="+mn-ea"/>
              </a:rPr>
              <a:t>  5  </a:t>
            </a:r>
            <a:r>
              <a:rPr lang="ko-KR" altLang="en-US" sz="4000" b="1" dirty="0" smtClean="0">
                <a:latin typeface="+mn-ea"/>
                <a:ea typeface="+mn-ea"/>
              </a:rPr>
              <a:t>성도들의 예방수칙과 대처 요령 </a:t>
            </a:r>
            <a:endParaRPr lang="ko-KR" altLang="en-US" sz="4000" b="1" dirty="0">
              <a:latin typeface="+mn-ea"/>
              <a:ea typeface="+mn-ea"/>
            </a:endParaRPr>
          </a:p>
        </p:txBody>
      </p:sp>
      <p:sp>
        <p:nvSpPr>
          <p:cNvPr id="9" name="내용 개체 틀 2"/>
          <p:cNvSpPr txBox="1">
            <a:spLocks/>
          </p:cNvSpPr>
          <p:nvPr/>
        </p:nvSpPr>
        <p:spPr>
          <a:xfrm>
            <a:off x="0" y="1196752"/>
            <a:ext cx="8820473" cy="566124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1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</a:pP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오직 예수</a:t>
            </a:r>
            <a:r>
              <a:rPr lang="en-US" altLang="ko-KR" sz="2400" b="1" dirty="0" smtClean="0">
                <a:solidFill>
                  <a:srgbClr val="FFFF00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 구원의 확신</a:t>
            </a:r>
            <a:r>
              <a:rPr lang="en-US" altLang="ko-KR" sz="2400" b="1" dirty="0" smtClean="0">
                <a:solidFill>
                  <a:srgbClr val="FFFF00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교회 중심</a:t>
            </a:r>
            <a:r>
              <a:rPr lang="en-US" altLang="ko-KR" sz="2400" b="1" dirty="0" smtClean="0">
                <a:solidFill>
                  <a:srgbClr val="FFFF00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목회자 중심의 신앙</a:t>
            </a:r>
            <a:endParaRPr lang="en-US" altLang="ko-KR" sz="2400" b="1" dirty="0" smtClean="0">
              <a:solidFill>
                <a:srgbClr val="FFFF00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</a:pP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순종과 겸손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한 신앙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교회 밖 성경공부 절대 금함</a:t>
            </a:r>
            <a:endParaRPr lang="en-US" altLang="ko-KR" sz="2400" b="1" dirty="0" smtClean="0">
              <a:solidFill>
                <a:srgbClr val="FFFF00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</a:pP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신고 정신 투철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목회자와 성도간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+mn-ea"/>
              </a:rPr>
              <a:t>이간자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교회 밖 선교사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교수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err="1" smtClean="0">
                <a:solidFill>
                  <a:schemeClr val="bg1"/>
                </a:solidFill>
                <a:latin typeface="+mn-ea"/>
              </a:rPr>
              <a:t>상담사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등 소개하면서 입 단속을 시키면 즉시 신고함</a:t>
            </a: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</a:pP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혹 주변에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피해 발생 시 </a:t>
            </a:r>
            <a:endParaRPr lang="en-US" altLang="ko-KR" sz="2400" b="1" dirty="0" smtClean="0">
              <a:solidFill>
                <a:srgbClr val="FFFF00"/>
              </a:solidFill>
              <a:latin typeface="+mn-ea"/>
            </a:endParaRPr>
          </a:p>
          <a:p>
            <a:pPr marL="0" indent="0"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  <a:buNone/>
            </a:pP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신천지 여부 절대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본인에게 확인하지 말 것</a:t>
            </a:r>
            <a:endParaRPr lang="en-US" altLang="ko-KR" sz="2400" b="1" dirty="0" smtClean="0">
              <a:solidFill>
                <a:srgbClr val="FFFF00"/>
              </a:solidFill>
              <a:latin typeface="+mn-ea"/>
            </a:endParaRPr>
          </a:p>
          <a:p>
            <a:pPr marL="0" indent="0"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  <a:buNone/>
            </a:pP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신천지임을 알았더라도 </a:t>
            </a: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모른 체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하고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,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설득하려고 하지 말 것</a:t>
            </a: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  <a:p>
            <a:pPr marL="0" indent="0"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  <a:buNone/>
            </a:pPr>
            <a:r>
              <a:rPr lang="en-US" altLang="ko-KR" sz="2400" b="1" dirty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- 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교회에 알리고 전문상담소에 도움을 청할 것</a:t>
            </a:r>
            <a:endParaRPr lang="en-US" altLang="ko-KR" sz="2400" b="1" dirty="0" smtClean="0">
              <a:solidFill>
                <a:schemeClr val="bg1"/>
              </a:solidFill>
              <a:latin typeface="+mn-ea"/>
            </a:endParaRPr>
          </a:p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  <a:buFont typeface="Arial" charset="0"/>
              <a:buChar char="•"/>
            </a:pPr>
            <a:r>
              <a:rPr lang="ko-KR" altLang="en-US" sz="2400" b="1" dirty="0" smtClean="0">
                <a:solidFill>
                  <a:srgbClr val="FFFF00"/>
                </a:solidFill>
                <a:latin typeface="+mn-ea"/>
              </a:rPr>
              <a:t>신천지문제전문 구리상담소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대표전화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: 0505 – 369- 3391)</a:t>
            </a:r>
          </a:p>
          <a:p>
            <a:pPr marL="0" indent="0"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  <a:buNone/>
            </a:pPr>
            <a:r>
              <a:rPr lang="en-US" altLang="ko-KR" sz="2400" b="1" dirty="0" smtClean="0">
                <a:solidFill>
                  <a:srgbClr val="FFFF00"/>
                </a:solidFill>
                <a:latin typeface="+mn-ea"/>
              </a:rPr>
              <a:t>    http: // www.antiscj.or.kr  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2400" b="1" dirty="0" smtClean="0">
                <a:solidFill>
                  <a:schemeClr val="bg1"/>
                </a:solidFill>
                <a:latin typeface="+mn-ea"/>
              </a:rPr>
              <a:t>신천지상담소로 검색</a:t>
            </a:r>
            <a:r>
              <a:rPr lang="en-US" altLang="ko-KR" sz="2400" b="1" dirty="0" smtClean="0">
                <a:solidFill>
                  <a:schemeClr val="bg1"/>
                </a:solidFill>
                <a:latin typeface="+mn-ea"/>
              </a:rPr>
              <a:t>)</a:t>
            </a:r>
          </a:p>
          <a:p>
            <a:pPr algn="just">
              <a:spcBef>
                <a:spcPts val="0"/>
              </a:spcBef>
              <a:spcAft>
                <a:spcPts val="1800"/>
              </a:spcAft>
              <a:buClr>
                <a:schemeClr val="bg1"/>
              </a:buClr>
            </a:pPr>
            <a:endParaRPr lang="en-US" altLang="ko-KR" sz="24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4671621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2937718"/>
            <a:ext cx="914400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승리하시길 기도합니다</a:t>
            </a:r>
            <a:r>
              <a:rPr lang="en-US" altLang="ko-KR" sz="5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+mn-ea"/>
              </a:rPr>
              <a:t>!</a:t>
            </a:r>
            <a:endParaRPr lang="ko-KR" altLang="en-US" sz="5400" b="1" dirty="0"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126081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2260</TotalTime>
  <Words>1159</Words>
  <Application>Microsoft Office PowerPoint</Application>
  <PresentationFormat>화면 슬라이드 쇼(4:3)</PresentationFormat>
  <Paragraphs>213</Paragraphs>
  <Slides>28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28</vt:i4>
      </vt:variant>
    </vt:vector>
  </HeadingPairs>
  <TitlesOfParts>
    <vt:vector size="34" baseType="lpstr">
      <vt:lpstr>HY동녘M</vt:lpstr>
      <vt:lpstr>08서울남산체 EB</vt:lpstr>
      <vt:lpstr>맑은 고딕</vt:lpstr>
      <vt:lpstr>굴림</vt:lpstr>
      <vt:lpstr>Arial</vt:lpstr>
      <vt:lpstr>Office 테마</vt:lpstr>
      <vt:lpstr>PowerPoint 프레젠테이션</vt:lpstr>
      <vt:lpstr> 신천지 현황</vt:lpstr>
      <vt:lpstr> 신천지 현황 – 지파별 신도현황</vt:lpstr>
      <vt:lpstr> 신천지, 왜 이단인가?</vt:lpstr>
      <vt:lpstr>PowerPoint 프레젠테이션</vt:lpstr>
      <vt:lpstr> 신천지의 핵심교리</vt:lpstr>
      <vt:lpstr>PowerPoint 프레젠테이션</vt:lpstr>
      <vt:lpstr>PowerPoint 프레젠테이션</vt:lpstr>
      <vt:lpstr> 신천지의 포교방법 (모략전도)</vt:lpstr>
      <vt:lpstr> 신천지의 포교방법 (모략전도)</vt:lpstr>
      <vt:lpstr> 신천지에 미혹되는 단계  </vt:lpstr>
      <vt:lpstr>  1  호기심 유발 멘트 (이런 말 하면 신천지다!)</vt:lpstr>
      <vt:lpstr>  1  호기심 유발 멘트 (이런 말 하면 신천지다!)</vt:lpstr>
      <vt:lpstr>  2  센터 초등과정 제목(비유풀이)</vt:lpstr>
      <vt:lpstr>  2  센터 초등과정 제목(비유풀이)</vt:lpstr>
      <vt:lpstr>  2  센터 초등과정 제목(비유풀이)</vt:lpstr>
      <vt:lpstr>PowerPoint 프레젠테이션</vt:lpstr>
      <vt:lpstr>PowerPoint 프레젠테이션</vt:lpstr>
      <vt:lpstr>  4  신천지 성경공부 식별법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  5  성도들의 예방수칙과 대처 요령 </vt:lpstr>
      <vt:lpstr>PowerPoint 프레젠테이션</vt:lpstr>
    </vt:vector>
  </TitlesOfParts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main</cp:lastModifiedBy>
  <cp:revision>604</cp:revision>
  <dcterms:created xsi:type="dcterms:W3CDTF">2015-01-27T02:42:33Z</dcterms:created>
  <dcterms:modified xsi:type="dcterms:W3CDTF">2019-03-23T22:04:46Z</dcterms:modified>
</cp:coreProperties>
</file>